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96" r:id="rId2"/>
    <p:sldId id="650" r:id="rId3"/>
    <p:sldId id="633" r:id="rId4"/>
    <p:sldId id="658" r:id="rId5"/>
    <p:sldId id="659" r:id="rId6"/>
    <p:sldId id="555" r:id="rId7"/>
    <p:sldId id="556" r:id="rId8"/>
    <p:sldId id="557" r:id="rId9"/>
    <p:sldId id="618" r:id="rId10"/>
    <p:sldId id="619" r:id="rId11"/>
    <p:sldId id="623" r:id="rId12"/>
    <p:sldId id="628" r:id="rId13"/>
    <p:sldId id="568" r:id="rId14"/>
    <p:sldId id="629" r:id="rId15"/>
    <p:sldId id="569" r:id="rId16"/>
    <p:sldId id="652" r:id="rId17"/>
    <p:sldId id="653" r:id="rId18"/>
    <p:sldId id="661" r:id="rId19"/>
    <p:sldId id="552" r:id="rId20"/>
    <p:sldId id="631" r:id="rId21"/>
    <p:sldId id="656" r:id="rId22"/>
    <p:sldId id="639" r:id="rId23"/>
    <p:sldId id="640" r:id="rId24"/>
    <p:sldId id="641" r:id="rId25"/>
    <p:sldId id="642" r:id="rId26"/>
    <p:sldId id="643" r:id="rId27"/>
    <p:sldId id="644" r:id="rId28"/>
    <p:sldId id="645" r:id="rId29"/>
    <p:sldId id="646" r:id="rId30"/>
    <p:sldId id="647" r:id="rId31"/>
    <p:sldId id="648" r:id="rId32"/>
    <p:sldId id="649" r:id="rId33"/>
    <p:sldId id="636" r:id="rId34"/>
    <p:sldId id="635" r:id="rId35"/>
    <p:sldId id="637" r:id="rId36"/>
    <p:sldId id="634" r:id="rId37"/>
    <p:sldId id="630" r:id="rId38"/>
    <p:sldId id="660" r:id="rId39"/>
  </p:sldIdLst>
  <p:sldSz cx="9144000" cy="6858000" type="screen4x3"/>
  <p:notesSz cx="6883400" cy="99949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234" autoAdjust="0"/>
    <p:restoredTop sz="94660"/>
  </p:normalViewPr>
  <p:slideViewPr>
    <p:cSldViewPr>
      <p:cViewPr varScale="1">
        <p:scale>
          <a:sx n="112" d="100"/>
          <a:sy n="112" d="100"/>
        </p:scale>
        <p:origin x="40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900" y="0"/>
            <a:ext cx="298291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9300"/>
            <a:ext cx="4997450" cy="3748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48213"/>
            <a:ext cx="5505450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93250"/>
            <a:ext cx="298291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900" y="9493250"/>
            <a:ext cx="298291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2E3B739-A880-48CB-BC80-BFC1AA5BF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533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1pPr>
            <a:lvl2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2pPr>
            <a:lvl3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3pPr>
            <a:lvl4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4pPr>
            <a:lvl5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5pPr>
            <a:lvl6pPr marL="2537986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6pPr>
            <a:lvl7pPr marL="2999438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7pPr>
            <a:lvl8pPr marL="3460890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8pPr>
            <a:lvl9pPr marL="3922342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9pPr>
          </a:lstStyle>
          <a:p>
            <a:pPr eaLnBrk="1" hangingPunct="1"/>
            <a:fld id="{455E040B-E9EC-48F1-A7E9-9D4F6313CB0B}" type="slidenum">
              <a:rPr lang="en-GB" altLang="fi-FI" sz="1200">
                <a:solidFill>
                  <a:srgbClr val="000000"/>
                </a:solidFill>
                <a:latin typeface="Verdana" charset="0"/>
              </a:rPr>
              <a:pPr eaLnBrk="1" hangingPunct="1"/>
              <a:t>22</a:t>
            </a:fld>
            <a:endParaRPr lang="en-GB" altLang="fi-FI" sz="12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8350"/>
            <a:ext cx="5024438" cy="37687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29363" y="4767242"/>
            <a:ext cx="5023065" cy="4453901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1651369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1pPr>
            <a:lvl2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2pPr>
            <a:lvl3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3pPr>
            <a:lvl4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4pPr>
            <a:lvl5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5pPr>
            <a:lvl6pPr marL="2537986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6pPr>
            <a:lvl7pPr marL="2999438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7pPr>
            <a:lvl8pPr marL="3460890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8pPr>
            <a:lvl9pPr marL="3922342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9pPr>
          </a:lstStyle>
          <a:p>
            <a:pPr eaLnBrk="1" hangingPunct="1"/>
            <a:fld id="{455E040B-E9EC-48F1-A7E9-9D4F6313CB0B}" type="slidenum">
              <a:rPr lang="en-GB" altLang="fi-FI" sz="1200">
                <a:solidFill>
                  <a:srgbClr val="000000"/>
                </a:solidFill>
                <a:latin typeface="Verdana" charset="0"/>
              </a:rPr>
              <a:pPr eaLnBrk="1" hangingPunct="1"/>
              <a:t>31</a:t>
            </a:fld>
            <a:endParaRPr lang="en-GB" altLang="fi-FI" sz="12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8350"/>
            <a:ext cx="5024438" cy="37687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29363" y="4767242"/>
            <a:ext cx="5023065" cy="4453901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3371584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1pPr>
            <a:lvl2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2pPr>
            <a:lvl3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3pPr>
            <a:lvl4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4pPr>
            <a:lvl5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5pPr>
            <a:lvl6pPr marL="2537986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6pPr>
            <a:lvl7pPr marL="2999438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7pPr>
            <a:lvl8pPr marL="3460890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8pPr>
            <a:lvl9pPr marL="3922342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9pPr>
          </a:lstStyle>
          <a:p>
            <a:pPr eaLnBrk="1" hangingPunct="1"/>
            <a:fld id="{455E040B-E9EC-48F1-A7E9-9D4F6313CB0B}" type="slidenum">
              <a:rPr lang="en-GB" altLang="fi-FI" sz="1200">
                <a:solidFill>
                  <a:srgbClr val="000000"/>
                </a:solidFill>
                <a:latin typeface="Verdana" charset="0"/>
              </a:rPr>
              <a:pPr eaLnBrk="1" hangingPunct="1"/>
              <a:t>32</a:t>
            </a:fld>
            <a:endParaRPr lang="en-GB" altLang="fi-FI" sz="12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8350"/>
            <a:ext cx="5024438" cy="37687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29363" y="4767242"/>
            <a:ext cx="5023065" cy="4453901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1765946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1pPr>
            <a:lvl2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2pPr>
            <a:lvl3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3pPr>
            <a:lvl4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4pPr>
            <a:lvl5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5pPr>
            <a:lvl6pPr marL="2537986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6pPr>
            <a:lvl7pPr marL="2999438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7pPr>
            <a:lvl8pPr marL="3460890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8pPr>
            <a:lvl9pPr marL="3922342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9pPr>
          </a:lstStyle>
          <a:p>
            <a:pPr eaLnBrk="1" hangingPunct="1"/>
            <a:fld id="{455E040B-E9EC-48F1-A7E9-9D4F6313CB0B}" type="slidenum">
              <a:rPr lang="en-GB" altLang="fi-FI" sz="1200">
                <a:solidFill>
                  <a:srgbClr val="000000"/>
                </a:solidFill>
                <a:latin typeface="Verdana" charset="0"/>
              </a:rPr>
              <a:pPr eaLnBrk="1" hangingPunct="1"/>
              <a:t>23</a:t>
            </a:fld>
            <a:endParaRPr lang="en-GB" altLang="fi-FI" sz="12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8350"/>
            <a:ext cx="5024438" cy="37687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29363" y="4767242"/>
            <a:ext cx="5023065" cy="4453901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1527211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1pPr>
            <a:lvl2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2pPr>
            <a:lvl3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3pPr>
            <a:lvl4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4pPr>
            <a:lvl5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5pPr>
            <a:lvl6pPr marL="2537986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6pPr>
            <a:lvl7pPr marL="2999438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7pPr>
            <a:lvl8pPr marL="3460890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8pPr>
            <a:lvl9pPr marL="3922342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9pPr>
          </a:lstStyle>
          <a:p>
            <a:pPr eaLnBrk="1" hangingPunct="1"/>
            <a:fld id="{455E040B-E9EC-48F1-A7E9-9D4F6313CB0B}" type="slidenum">
              <a:rPr lang="en-GB" altLang="fi-FI" sz="1200">
                <a:solidFill>
                  <a:srgbClr val="000000"/>
                </a:solidFill>
                <a:latin typeface="Verdana" charset="0"/>
              </a:rPr>
              <a:pPr eaLnBrk="1" hangingPunct="1"/>
              <a:t>24</a:t>
            </a:fld>
            <a:endParaRPr lang="en-GB" altLang="fi-FI" sz="12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8350"/>
            <a:ext cx="5024438" cy="37687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29363" y="4767242"/>
            <a:ext cx="5023065" cy="4453901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947185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1pPr>
            <a:lvl2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2pPr>
            <a:lvl3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3pPr>
            <a:lvl4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4pPr>
            <a:lvl5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5pPr>
            <a:lvl6pPr marL="2537986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6pPr>
            <a:lvl7pPr marL="2999438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7pPr>
            <a:lvl8pPr marL="3460890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8pPr>
            <a:lvl9pPr marL="3922342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9pPr>
          </a:lstStyle>
          <a:p>
            <a:pPr eaLnBrk="1" hangingPunct="1"/>
            <a:fld id="{455E040B-E9EC-48F1-A7E9-9D4F6313CB0B}" type="slidenum">
              <a:rPr lang="en-GB" altLang="fi-FI" sz="1200">
                <a:solidFill>
                  <a:srgbClr val="000000"/>
                </a:solidFill>
                <a:latin typeface="Verdana" charset="0"/>
              </a:rPr>
              <a:pPr eaLnBrk="1" hangingPunct="1"/>
              <a:t>25</a:t>
            </a:fld>
            <a:endParaRPr lang="en-GB" altLang="fi-FI" sz="12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8350"/>
            <a:ext cx="5024438" cy="37687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29363" y="4767242"/>
            <a:ext cx="5023065" cy="4453901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649781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1pPr>
            <a:lvl2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2pPr>
            <a:lvl3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3pPr>
            <a:lvl4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4pPr>
            <a:lvl5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5pPr>
            <a:lvl6pPr marL="2537986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6pPr>
            <a:lvl7pPr marL="2999438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7pPr>
            <a:lvl8pPr marL="3460890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8pPr>
            <a:lvl9pPr marL="3922342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9pPr>
          </a:lstStyle>
          <a:p>
            <a:pPr eaLnBrk="1" hangingPunct="1"/>
            <a:fld id="{455E040B-E9EC-48F1-A7E9-9D4F6313CB0B}" type="slidenum">
              <a:rPr lang="en-GB" altLang="fi-FI" sz="1200">
                <a:solidFill>
                  <a:srgbClr val="000000"/>
                </a:solidFill>
                <a:latin typeface="Verdana" charset="0"/>
              </a:rPr>
              <a:pPr eaLnBrk="1" hangingPunct="1"/>
              <a:t>26</a:t>
            </a:fld>
            <a:endParaRPr lang="en-GB" altLang="fi-FI" sz="12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8350"/>
            <a:ext cx="5024438" cy="37687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29363" y="4767242"/>
            <a:ext cx="5023065" cy="4453901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188300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1pPr>
            <a:lvl2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2pPr>
            <a:lvl3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3pPr>
            <a:lvl4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4pPr>
            <a:lvl5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5pPr>
            <a:lvl6pPr marL="2537986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6pPr>
            <a:lvl7pPr marL="2999438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7pPr>
            <a:lvl8pPr marL="3460890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8pPr>
            <a:lvl9pPr marL="3922342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9pPr>
          </a:lstStyle>
          <a:p>
            <a:pPr eaLnBrk="1" hangingPunct="1"/>
            <a:fld id="{455E040B-E9EC-48F1-A7E9-9D4F6313CB0B}" type="slidenum">
              <a:rPr lang="en-GB" altLang="fi-FI" sz="1200">
                <a:solidFill>
                  <a:srgbClr val="000000"/>
                </a:solidFill>
                <a:latin typeface="Verdana" charset="0"/>
              </a:rPr>
              <a:pPr eaLnBrk="1" hangingPunct="1"/>
              <a:t>27</a:t>
            </a:fld>
            <a:endParaRPr lang="en-GB" altLang="fi-FI" sz="12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8350"/>
            <a:ext cx="5024438" cy="37687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29363" y="4767242"/>
            <a:ext cx="5023065" cy="4453901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3948319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1pPr>
            <a:lvl2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2pPr>
            <a:lvl3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3pPr>
            <a:lvl4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4pPr>
            <a:lvl5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5pPr>
            <a:lvl6pPr marL="2537986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6pPr>
            <a:lvl7pPr marL="2999438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7pPr>
            <a:lvl8pPr marL="3460890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8pPr>
            <a:lvl9pPr marL="3922342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9pPr>
          </a:lstStyle>
          <a:p>
            <a:pPr eaLnBrk="1" hangingPunct="1"/>
            <a:fld id="{455E040B-E9EC-48F1-A7E9-9D4F6313CB0B}" type="slidenum">
              <a:rPr lang="en-GB" altLang="fi-FI" sz="1200">
                <a:solidFill>
                  <a:srgbClr val="000000"/>
                </a:solidFill>
                <a:latin typeface="Verdana" charset="0"/>
              </a:rPr>
              <a:pPr eaLnBrk="1" hangingPunct="1"/>
              <a:t>28</a:t>
            </a:fld>
            <a:endParaRPr lang="en-GB" altLang="fi-FI" sz="12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8350"/>
            <a:ext cx="5024438" cy="37687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29363" y="4767242"/>
            <a:ext cx="5023065" cy="4453901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576955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1pPr>
            <a:lvl2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2pPr>
            <a:lvl3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3pPr>
            <a:lvl4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4pPr>
            <a:lvl5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5pPr>
            <a:lvl6pPr marL="2537986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6pPr>
            <a:lvl7pPr marL="2999438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7pPr>
            <a:lvl8pPr marL="3460890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8pPr>
            <a:lvl9pPr marL="3922342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9pPr>
          </a:lstStyle>
          <a:p>
            <a:pPr eaLnBrk="1" hangingPunct="1"/>
            <a:fld id="{455E040B-E9EC-48F1-A7E9-9D4F6313CB0B}" type="slidenum">
              <a:rPr lang="en-GB" altLang="fi-FI" sz="1200">
                <a:solidFill>
                  <a:srgbClr val="000000"/>
                </a:solidFill>
                <a:latin typeface="Verdana" charset="0"/>
              </a:rPr>
              <a:pPr eaLnBrk="1" hangingPunct="1"/>
              <a:t>29</a:t>
            </a:fld>
            <a:endParaRPr lang="en-GB" altLang="fi-FI" sz="12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8350"/>
            <a:ext cx="5024438" cy="37687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29363" y="4767242"/>
            <a:ext cx="5023065" cy="4453901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1982103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1pPr>
            <a:lvl2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2pPr>
            <a:lvl3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3pPr>
            <a:lvl4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4pPr>
            <a:lvl5pPr eaLnBrk="0" hangingPunct="0"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5pPr>
            <a:lvl6pPr marL="2537986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6pPr>
            <a:lvl7pPr marL="2999438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7pPr>
            <a:lvl8pPr marL="3460890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8pPr>
            <a:lvl9pPr marL="3922342" indent="-230726" defTabSz="45344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1838" algn="l"/>
                <a:tab pos="905280" algn="l"/>
                <a:tab pos="1358720" algn="l"/>
                <a:tab pos="1812161" algn="l"/>
                <a:tab pos="2265601" algn="l"/>
                <a:tab pos="2719042" algn="l"/>
                <a:tab pos="3172482" algn="l"/>
                <a:tab pos="3625923" algn="l"/>
                <a:tab pos="4079364" algn="l"/>
                <a:tab pos="4532805" algn="l"/>
                <a:tab pos="4986245" algn="l"/>
                <a:tab pos="5439686" algn="l"/>
                <a:tab pos="5893126" algn="l"/>
                <a:tab pos="6346567" algn="l"/>
                <a:tab pos="6800007" algn="l"/>
                <a:tab pos="7253449" algn="l"/>
                <a:tab pos="7706889" algn="l"/>
                <a:tab pos="8160330" algn="l"/>
                <a:tab pos="8613770" algn="l"/>
                <a:tab pos="9067211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cs typeface="DejaVu Sans" charset="0"/>
              </a:defRPr>
            </a:lvl9pPr>
          </a:lstStyle>
          <a:p>
            <a:pPr eaLnBrk="1" hangingPunct="1"/>
            <a:fld id="{455E040B-E9EC-48F1-A7E9-9D4F6313CB0B}" type="slidenum">
              <a:rPr lang="en-GB" altLang="fi-FI" sz="1200">
                <a:solidFill>
                  <a:srgbClr val="000000"/>
                </a:solidFill>
                <a:latin typeface="Verdana" charset="0"/>
              </a:rPr>
              <a:pPr eaLnBrk="1" hangingPunct="1"/>
              <a:t>30</a:t>
            </a:fld>
            <a:endParaRPr lang="en-GB" altLang="fi-FI" sz="12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8350"/>
            <a:ext cx="5024438" cy="37687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29363" y="4767242"/>
            <a:ext cx="5023065" cy="4453901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164981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0" y="0"/>
            <a:ext cx="9144000" cy="6861175"/>
            <a:chOff x="0" y="0"/>
            <a:chExt cx="5760" cy="4322"/>
          </a:xfrm>
        </p:grpSpPr>
        <p:pic>
          <p:nvPicPr>
            <p:cNvPr id="5" name="Picture 11" descr="ppt_layout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logo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" y="264"/>
              <a:ext cx="1581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3863" y="1501775"/>
            <a:ext cx="4529137" cy="2155825"/>
          </a:xfrm>
        </p:spPr>
        <p:txBody>
          <a:bodyPr wrap="square" anchor="ctr"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2750" y="3886200"/>
            <a:ext cx="454025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31813" y="6624638"/>
            <a:ext cx="2133600" cy="173037"/>
          </a:xfrm>
        </p:spPr>
        <p:txBody>
          <a:bodyPr wrap="square"/>
          <a:lstStyle>
            <a:lvl1pPr algn="l">
              <a:defRPr/>
            </a:lvl1pPr>
          </a:lstStyle>
          <a:p>
            <a:pPr>
              <a:defRPr/>
            </a:pPr>
            <a:fld id="{5FA8CE31-C2D7-4652-A859-464BE9A5F2DA}" type="datetime1">
              <a:rPr lang="fi-FI"/>
              <a:pPr>
                <a:defRPr/>
              </a:pPr>
              <a:t>25.3.2018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4675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FBE8C-BFB8-48A3-B8D4-E894323565AC}" type="datetime1">
              <a:rPr lang="fi-FI"/>
              <a:pPr>
                <a:defRPr/>
              </a:pPr>
              <a:t>25.3.2018</a:t>
            </a:fld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F38EB-7B80-44CB-B55C-E4CCF25B8DA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473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57288"/>
            <a:ext cx="2057400" cy="5395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57288"/>
            <a:ext cx="6019800" cy="5395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36A61-ECF6-4337-8887-DE634039308D}" type="datetime1">
              <a:rPr lang="fi-FI"/>
              <a:pPr>
                <a:defRPr/>
              </a:pPr>
              <a:t>25.3.2018</a:t>
            </a:fld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C427A-312E-401D-BE3C-2B1B999B224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9870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03721-30D8-49A6-A926-3DEB91741F13}" type="datetime1">
              <a:rPr lang="fi-FI"/>
              <a:pPr>
                <a:defRPr/>
              </a:pPr>
              <a:t>25.3.2018</a:t>
            </a:fld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0C5BC-6F64-402B-ADFE-626187FC951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394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EDCCC-7F54-4E60-A6B0-24467E46B27D}" type="datetime1">
              <a:rPr lang="fi-FI"/>
              <a:pPr>
                <a:defRPr/>
              </a:pPr>
              <a:t>25.3.2018</a:t>
            </a:fld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1AC28-7410-48BF-8530-514B5898A8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530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73250"/>
            <a:ext cx="40386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73250"/>
            <a:ext cx="40386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B8E74-7AB2-487F-B724-0AF6FC60775B}" type="datetime1">
              <a:rPr lang="fi-FI"/>
              <a:pPr>
                <a:defRPr/>
              </a:pPr>
              <a:t>25.3.2018</a:t>
            </a:fld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F489D-96EA-4B79-A9A2-D779D9043EE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722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1691D-7EDD-4D74-B83A-C330BE8FB7AA}" type="datetime1">
              <a:rPr lang="fi-FI"/>
              <a:pPr>
                <a:defRPr/>
              </a:pPr>
              <a:t>25.3.2018</a:t>
            </a:fld>
            <a:endParaRPr lang="fi-F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B55D0-518D-464B-B7D5-44384347603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3569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77845-76DF-4521-8E2F-0705933CBABA}" type="datetime1">
              <a:rPr lang="fi-FI"/>
              <a:pPr>
                <a:defRPr/>
              </a:pPr>
              <a:t>25.3.2018</a:t>
            </a:fld>
            <a:endParaRPr 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CBCB2-2E07-4666-B8B0-FF207928094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0650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7CD24-0E23-456C-B31A-FD3C1336C952}" type="datetime1">
              <a:rPr lang="fi-FI"/>
              <a:pPr>
                <a:defRPr/>
              </a:pPr>
              <a:t>25.3.2018</a:t>
            </a:fld>
            <a:endParaRPr lang="fi-F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CA44A-E65E-445A-8DEA-C352C2F0D98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146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1DF30-7A3D-4EBB-A2CF-DDB53D807688}" type="datetime1">
              <a:rPr lang="fi-FI"/>
              <a:pPr>
                <a:defRPr/>
              </a:pPr>
              <a:t>25.3.2018</a:t>
            </a:fld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D154F-224A-4C91-81F5-16C28CC6F08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1968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64CD3-34F5-4F3A-B1DF-9C7DE23C7E5E}" type="datetime1">
              <a:rPr lang="fi-FI"/>
              <a:pPr>
                <a:defRPr/>
              </a:pPr>
              <a:t>25.3.2018</a:t>
            </a:fld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F138B-4FFD-4EE6-A42A-7D8E2EFB63F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194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1"/>
          <p:cNvGrpSpPr>
            <a:grpSpLocks/>
          </p:cNvGrpSpPr>
          <p:nvPr/>
        </p:nvGrpSpPr>
        <p:grpSpPr bwMode="auto">
          <a:xfrm>
            <a:off x="0" y="0"/>
            <a:ext cx="9144000" cy="852488"/>
            <a:chOff x="0" y="0"/>
            <a:chExt cx="5760" cy="537"/>
          </a:xfrm>
        </p:grpSpPr>
        <p:pic>
          <p:nvPicPr>
            <p:cNvPr id="1032" name="Picture 10" descr="ppt_layout2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 descr="logo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" y="264"/>
              <a:ext cx="1581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7288"/>
            <a:ext cx="8229600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73250"/>
            <a:ext cx="822960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Click to edit Master text styles</a:t>
            </a:r>
          </a:p>
          <a:p>
            <a:pPr lvl="1"/>
            <a:r>
              <a:rPr lang="fi-FI" altLang="fi-FI" smtClean="0"/>
              <a:t>Second level</a:t>
            </a:r>
          </a:p>
          <a:p>
            <a:pPr lvl="2"/>
            <a:r>
              <a:rPr lang="fi-FI" altLang="fi-FI" smtClean="0"/>
              <a:t>Third level</a:t>
            </a:r>
          </a:p>
          <a:p>
            <a:pPr lvl="3"/>
            <a:r>
              <a:rPr lang="fi-FI" altLang="fi-FI" smtClean="0"/>
              <a:t>Fourth level</a:t>
            </a:r>
          </a:p>
          <a:p>
            <a:pPr lvl="4"/>
            <a:r>
              <a:rPr lang="fi-FI" altLang="fi-FI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51550" y="6624638"/>
            <a:ext cx="2133600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/>
            </a:lvl1pPr>
          </a:lstStyle>
          <a:p>
            <a:pPr>
              <a:defRPr/>
            </a:pPr>
            <a:fld id="{6EF36297-976B-48E0-939C-2DA89AF88C94}" type="datetime1">
              <a:rPr lang="fi-FI"/>
              <a:pPr>
                <a:defRPr/>
              </a:pPr>
              <a:t>25.3.2018</a:t>
            </a:fld>
            <a:endParaRPr lang="fi-F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4638"/>
            <a:ext cx="2895600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624638"/>
            <a:ext cx="492125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/>
            </a:lvl1pPr>
          </a:lstStyle>
          <a:p>
            <a:pPr>
              <a:defRPr/>
            </a:pPr>
            <a:fld id="{08E0242C-2519-4A00-B0F2-922D7EC1C63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har char="•"/>
        <a:defRPr sz="2000">
          <a:solidFill>
            <a:srgbClr val="808080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E845F59-20C1-41A3-BD73-CE90A94E1802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60463"/>
            <a:ext cx="8229600" cy="569912"/>
          </a:xfrm>
        </p:spPr>
        <p:txBody>
          <a:bodyPr/>
          <a:lstStyle/>
          <a:p>
            <a:pPr algn="ctr" eaLnBrk="1" hangingPunct="1"/>
            <a:r>
              <a:rPr lang="en-US" sz="4000" dirty="0" smtClean="0"/>
              <a:t>Ground-based profiling of Clouds, </a:t>
            </a:r>
            <a:br>
              <a:rPr lang="en-US" sz="4000" dirty="0" smtClean="0"/>
            </a:br>
            <a:r>
              <a:rPr lang="en-US" sz="4000" dirty="0" smtClean="0"/>
              <a:t>Aerosol, Winds and Turbulence</a:t>
            </a:r>
            <a:endParaRPr lang="fi-FI" altLang="fi-FI" sz="4000" dirty="0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5373216"/>
            <a:ext cx="8075612" cy="820737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altLang="fi-FI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Ewan O’Connor</a:t>
            </a:r>
          </a:p>
          <a:p>
            <a:pPr marL="0" indent="0" algn="ctr" eaLnBrk="1" hangingPunct="1">
              <a:buFontTx/>
              <a:buNone/>
            </a:pPr>
            <a:r>
              <a:rPr lang="en-US" altLang="fi-FI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FMI (Finnish Meteorological Institute), Helsinki, Finland</a:t>
            </a:r>
          </a:p>
          <a:p>
            <a:pPr marL="0" indent="0" algn="ctr" eaLnBrk="1" hangingPunct="1">
              <a:buFontTx/>
              <a:buNone/>
            </a:pPr>
            <a:endParaRPr lang="en-US" altLang="fi-FI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 algn="ctr" eaLnBrk="1" hangingPunct="1">
              <a:buFontTx/>
              <a:buNone/>
            </a:pPr>
            <a:endParaRPr lang="en-US" altLang="fi-FI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7816850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sz="2800" dirty="0" smtClean="0"/>
              <a:t>Re-suspended ash/dust – NCAS DL at </a:t>
            </a:r>
            <a:r>
              <a:rPr lang="en-US" altLang="fi-FI" sz="2800" dirty="0" err="1" smtClean="0"/>
              <a:t>Hatun</a:t>
            </a:r>
            <a:r>
              <a:rPr lang="en-US" altLang="fi-FI" sz="2800" dirty="0" smtClean="0"/>
              <a:t> (Iceland)</a:t>
            </a:r>
            <a:endParaRPr lang="fi-FI" altLang="fi-FI" sz="2800" dirty="0" smtClean="0"/>
          </a:p>
        </p:txBody>
      </p:sp>
      <p:sp>
        <p:nvSpPr>
          <p:cNvPr id="3174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rgbClr val="808080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AE897754-1E65-44AC-A9A7-DF639D33F01C}" type="datetime1">
              <a:rPr lang="fi-FI" altLang="fi-FI" sz="800" b="0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25.3.2018</a:t>
            </a:fld>
            <a:endParaRPr lang="fi-FI" altLang="fi-FI" sz="800" b="0" smtClean="0"/>
          </a:p>
        </p:txBody>
      </p:sp>
      <p:pic>
        <p:nvPicPr>
          <p:cNvPr id="31748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736725"/>
            <a:ext cx="7021513" cy="5221288"/>
          </a:xfrm>
        </p:spPr>
      </p:pic>
      <p:pic>
        <p:nvPicPr>
          <p:cNvPr id="3174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81" b="20461"/>
          <a:stretch>
            <a:fillRect/>
          </a:stretch>
        </p:blipFill>
        <p:spPr bwMode="auto">
          <a:xfrm>
            <a:off x="1187450" y="4267200"/>
            <a:ext cx="7021513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42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smtClean="0"/>
              <a:t>Re-suspended ash/dust</a:t>
            </a:r>
            <a:endParaRPr lang="fi-FI" altLang="fi-FI" smtClean="0"/>
          </a:p>
        </p:txBody>
      </p:sp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24769130-C025-4BDD-8B44-070294940551}" type="datetime1">
              <a:rPr lang="fi-FI" altLang="fi-FI" sz="800" b="0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25.3.2018</a:t>
            </a:fld>
            <a:endParaRPr lang="fi-FI" altLang="fi-FI" sz="800" b="0" smtClean="0"/>
          </a:p>
        </p:txBody>
      </p:sp>
      <p:pic>
        <p:nvPicPr>
          <p:cNvPr id="32772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2" t="55698" r="380" b="7298"/>
          <a:stretch>
            <a:fillRect/>
          </a:stretch>
        </p:blipFill>
        <p:spPr>
          <a:xfrm>
            <a:off x="0" y="1757363"/>
            <a:ext cx="9083675" cy="5100637"/>
          </a:xfrm>
        </p:spPr>
      </p:pic>
      <p:pic>
        <p:nvPicPr>
          <p:cNvPr id="32773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45" r="52519"/>
          <a:stretch>
            <a:fillRect/>
          </a:stretch>
        </p:blipFill>
        <p:spPr bwMode="auto">
          <a:xfrm>
            <a:off x="0" y="1773238"/>
            <a:ext cx="421798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1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69912"/>
          </a:xfrm>
        </p:spPr>
        <p:txBody>
          <a:bodyPr/>
          <a:lstStyle/>
          <a:p>
            <a:r>
              <a:rPr lang="en-US" altLang="fi-FI" dirty="0" smtClean="0"/>
              <a:t>Marine Stratocumulus</a:t>
            </a:r>
            <a:endParaRPr lang="fi-FI" altLang="fi-FI" dirty="0" smtClean="0"/>
          </a:p>
        </p:txBody>
      </p:sp>
      <p:sp>
        <p:nvSpPr>
          <p:cNvPr id="51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630CB3A-B0C4-4519-A668-E5104D5D20C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8101013" y="5373688"/>
            <a:ext cx="358775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7451725" y="6021388"/>
            <a:ext cx="215900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17" y="1372856"/>
            <a:ext cx="7225431" cy="542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441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69912"/>
          </a:xfrm>
        </p:spPr>
        <p:txBody>
          <a:bodyPr/>
          <a:lstStyle/>
          <a:p>
            <a:r>
              <a:rPr lang="en-US" altLang="fi-FI" dirty="0" smtClean="0"/>
              <a:t>Advection of mixed layers in coastal regions</a:t>
            </a:r>
            <a:br>
              <a:rPr lang="en-US" altLang="fi-FI" dirty="0" smtClean="0"/>
            </a:br>
            <a:r>
              <a:rPr lang="en-US" altLang="fi-FI" dirty="0"/>
              <a:t>	</a:t>
            </a:r>
            <a:r>
              <a:rPr lang="en-US" altLang="fi-FI" dirty="0" smtClean="0"/>
              <a:t>Example from Helsinki</a:t>
            </a:r>
            <a:endParaRPr lang="fi-FI" altLang="fi-FI" dirty="0" smtClean="0"/>
          </a:p>
        </p:txBody>
      </p:sp>
      <p:sp>
        <p:nvSpPr>
          <p:cNvPr id="51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630CB3A-B0C4-4519-A668-E5104D5D20C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8101013" y="5373688"/>
            <a:ext cx="358775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7451725" y="6021388"/>
            <a:ext cx="215900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8" y="1916832"/>
            <a:ext cx="8962530" cy="470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807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69912"/>
          </a:xfrm>
        </p:spPr>
        <p:txBody>
          <a:bodyPr/>
          <a:lstStyle/>
          <a:p>
            <a:r>
              <a:rPr lang="en-US" altLang="fi-FI" dirty="0" smtClean="0"/>
              <a:t>Advection of mixed layers in coastal regions</a:t>
            </a:r>
            <a:br>
              <a:rPr lang="en-US" altLang="fi-FI" dirty="0" smtClean="0"/>
            </a:br>
            <a:r>
              <a:rPr lang="en-US" altLang="fi-FI" dirty="0"/>
              <a:t>	</a:t>
            </a:r>
            <a:r>
              <a:rPr lang="en-US" altLang="fi-FI" dirty="0" smtClean="0"/>
              <a:t>Example from Helsinki</a:t>
            </a:r>
            <a:endParaRPr lang="fi-FI" altLang="fi-FI" dirty="0" smtClean="0"/>
          </a:p>
        </p:txBody>
      </p:sp>
      <p:sp>
        <p:nvSpPr>
          <p:cNvPr id="51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630CB3A-B0C4-4519-A668-E5104D5D20C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8101013" y="5373688"/>
            <a:ext cx="358775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7451725" y="6021388"/>
            <a:ext cx="215900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2" y="2130184"/>
            <a:ext cx="7026034" cy="22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074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2" y="2130184"/>
            <a:ext cx="7026034" cy="223492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69912"/>
          </a:xfrm>
        </p:spPr>
        <p:txBody>
          <a:bodyPr/>
          <a:lstStyle/>
          <a:p>
            <a:r>
              <a:rPr lang="en-US" altLang="fi-FI" dirty="0" smtClean="0"/>
              <a:t>Advection of mixed layers in coastal regions</a:t>
            </a:r>
            <a:br>
              <a:rPr lang="en-US" altLang="fi-FI" dirty="0" smtClean="0"/>
            </a:br>
            <a:r>
              <a:rPr lang="en-US" altLang="fi-FI" dirty="0"/>
              <a:t>	</a:t>
            </a:r>
            <a:r>
              <a:rPr lang="en-US" altLang="fi-FI" dirty="0" smtClean="0"/>
              <a:t>Example from Helsinki</a:t>
            </a:r>
            <a:endParaRPr lang="fi-FI" altLang="fi-FI" dirty="0" smtClean="0"/>
          </a:p>
        </p:txBody>
      </p:sp>
      <p:sp>
        <p:nvSpPr>
          <p:cNvPr id="51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630CB3A-B0C4-4519-A668-E5104D5D20C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8101013" y="5373688"/>
            <a:ext cx="358775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7451725" y="6021388"/>
            <a:ext cx="215900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grpSp>
        <p:nvGrpSpPr>
          <p:cNvPr id="17" name="Group 16"/>
          <p:cNvGrpSpPr/>
          <p:nvPr/>
        </p:nvGrpSpPr>
        <p:grpSpPr>
          <a:xfrm>
            <a:off x="4499992" y="3861048"/>
            <a:ext cx="3724490" cy="1345335"/>
            <a:chOff x="4499992" y="3861048"/>
            <a:chExt cx="3724490" cy="1345335"/>
          </a:xfrm>
        </p:grpSpPr>
        <p:sp>
          <p:nvSpPr>
            <p:cNvPr id="2" name="TextBox 1"/>
            <p:cNvSpPr txBox="1"/>
            <p:nvPr/>
          </p:nvSpPr>
          <p:spPr>
            <a:xfrm>
              <a:off x="5436096" y="4837051"/>
              <a:ext cx="27883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i-FI" dirty="0" err="1" smtClean="0">
                  <a:solidFill>
                    <a:srgbClr val="0070C0"/>
                  </a:solidFill>
                </a:rPr>
                <a:t>Marine</a:t>
              </a:r>
              <a:r>
                <a:rPr lang="fi-FI" dirty="0" smtClean="0">
                  <a:solidFill>
                    <a:srgbClr val="0070C0"/>
                  </a:solidFill>
                </a:rPr>
                <a:t> </a:t>
              </a:r>
              <a:r>
                <a:rPr lang="fi-FI" dirty="0" err="1" smtClean="0">
                  <a:solidFill>
                    <a:srgbClr val="0070C0"/>
                  </a:solidFill>
                </a:rPr>
                <a:t>Boundary</a:t>
              </a:r>
              <a:r>
                <a:rPr lang="fi-FI" dirty="0" smtClean="0">
                  <a:solidFill>
                    <a:srgbClr val="0070C0"/>
                  </a:solidFill>
                </a:rPr>
                <a:t> </a:t>
              </a:r>
              <a:r>
                <a:rPr lang="fi-FI" dirty="0" err="1" smtClean="0">
                  <a:solidFill>
                    <a:srgbClr val="0070C0"/>
                  </a:solidFill>
                </a:rPr>
                <a:t>Layer</a:t>
              </a:r>
              <a:endParaRPr lang="fi-FI" dirty="0">
                <a:solidFill>
                  <a:srgbClr val="0070C0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 flipH="1" flipV="1">
              <a:off x="4499992" y="3861048"/>
              <a:ext cx="1080120" cy="97600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827584" y="3356992"/>
            <a:ext cx="3024336" cy="2529696"/>
            <a:chOff x="827584" y="3356992"/>
            <a:chExt cx="3024336" cy="2529696"/>
          </a:xfrm>
        </p:grpSpPr>
        <p:sp>
          <p:nvSpPr>
            <p:cNvPr id="12" name="TextBox 11"/>
            <p:cNvSpPr txBox="1"/>
            <p:nvPr/>
          </p:nvSpPr>
          <p:spPr>
            <a:xfrm>
              <a:off x="827584" y="5517356"/>
              <a:ext cx="27883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i-FI" dirty="0" err="1" smtClean="0">
                  <a:solidFill>
                    <a:srgbClr val="FF0000"/>
                  </a:solidFill>
                </a:rPr>
                <a:t>Land</a:t>
              </a:r>
              <a:r>
                <a:rPr lang="fi-FI" dirty="0" smtClean="0">
                  <a:solidFill>
                    <a:srgbClr val="FF0000"/>
                  </a:solidFill>
                </a:rPr>
                <a:t> </a:t>
              </a:r>
              <a:r>
                <a:rPr lang="fi-FI" dirty="0" err="1" smtClean="0">
                  <a:solidFill>
                    <a:srgbClr val="FF0000"/>
                  </a:solidFill>
                </a:rPr>
                <a:t>Boundary</a:t>
              </a:r>
              <a:r>
                <a:rPr lang="fi-FI" dirty="0" smtClean="0">
                  <a:solidFill>
                    <a:srgbClr val="FF0000"/>
                  </a:solidFill>
                </a:rPr>
                <a:t> </a:t>
              </a:r>
              <a:r>
                <a:rPr lang="fi-FI" dirty="0" err="1" smtClean="0">
                  <a:solidFill>
                    <a:srgbClr val="FF0000"/>
                  </a:solidFill>
                </a:rPr>
                <a:t>Layer</a:t>
              </a:r>
              <a:endParaRPr lang="fi-FI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V="1">
              <a:off x="2483768" y="3356992"/>
              <a:ext cx="1368152" cy="201669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1265480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 smtClean="0"/>
              <a:t>O</a:t>
            </a:r>
            <a:r>
              <a:rPr lang="en-US" altLang="fi-FI" dirty="0" smtClean="0"/>
              <a:t>riginally designed to measure cloud base</a:t>
            </a:r>
            <a:br>
              <a:rPr lang="en-US" altLang="fi-FI" dirty="0" smtClean="0"/>
            </a:br>
            <a:r>
              <a:rPr lang="en-US" altLang="fi-FI" dirty="0"/>
              <a:t>	</a:t>
            </a:r>
            <a:r>
              <a:rPr lang="en-US" altLang="fi-FI" dirty="0" smtClean="0"/>
              <a:t>Can do so much more!</a:t>
            </a:r>
            <a:r>
              <a:rPr lang="en-US" altLang="fi-FI" dirty="0" smtClean="0"/>
              <a:t>  </a:t>
            </a:r>
            <a:br>
              <a:rPr lang="en-US" altLang="fi-FI" dirty="0" smtClean="0"/>
            </a:br>
            <a:r>
              <a:rPr lang="en-US" altLang="fi-FI" dirty="0"/>
              <a:t/>
            </a:r>
            <a:br>
              <a:rPr lang="en-US" altLang="fi-FI" dirty="0"/>
            </a:br>
            <a:r>
              <a:rPr lang="en-US" altLang="fi-FI" dirty="0" smtClean="0"/>
              <a:t/>
            </a:r>
            <a:br>
              <a:rPr lang="en-US" altLang="fi-FI" dirty="0" smtClean="0"/>
            </a:br>
            <a:endParaRPr lang="fi-FI" altLang="fi-FI" dirty="0" smtClean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grpSp>
        <p:nvGrpSpPr>
          <p:cNvPr id="3" name="Group 2"/>
          <p:cNvGrpSpPr/>
          <p:nvPr/>
        </p:nvGrpSpPr>
        <p:grpSpPr>
          <a:xfrm>
            <a:off x="971600" y="2257140"/>
            <a:ext cx="7315150" cy="2088232"/>
            <a:chOff x="971600" y="1556792"/>
            <a:chExt cx="7315150" cy="20882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" t="3201" b="50000"/>
            <a:stretch/>
          </p:blipFill>
          <p:spPr>
            <a:xfrm>
              <a:off x="971600" y="1556792"/>
              <a:ext cx="7315150" cy="187220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12" t="94791" r="79189" b="-191"/>
            <a:stretch/>
          </p:blipFill>
          <p:spPr>
            <a:xfrm>
              <a:off x="971600" y="3429000"/>
              <a:ext cx="1584176" cy="216024"/>
            </a:xfrm>
            <a:prstGeom prst="rect">
              <a:avLst/>
            </a:prstGeom>
          </p:spPr>
        </p:pic>
      </p:grpSp>
      <p:sp>
        <p:nvSpPr>
          <p:cNvPr id="7" name="Title 1"/>
          <p:cNvSpPr txBox="1">
            <a:spLocks/>
          </p:cNvSpPr>
          <p:nvPr/>
        </p:nvSpPr>
        <p:spPr bwMode="auto">
          <a:xfrm>
            <a:off x="6804248" y="57436"/>
            <a:ext cx="2339752" cy="569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14400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kern="0" dirty="0" smtClean="0"/>
              <a:t>Ceilometer</a:t>
            </a:r>
            <a:br>
              <a:rPr lang="en-US" altLang="fi-FI" kern="0" dirty="0" smtClean="0"/>
            </a:br>
            <a:r>
              <a:rPr lang="en-US" altLang="fi-FI" kern="0" dirty="0" smtClean="0"/>
              <a:t/>
            </a:r>
            <a:br>
              <a:rPr lang="en-US" altLang="fi-FI" kern="0" dirty="0" smtClean="0"/>
            </a:br>
            <a:r>
              <a:rPr lang="en-US" altLang="fi-FI" kern="0" dirty="0" smtClean="0"/>
              <a:t/>
            </a:r>
            <a:br>
              <a:rPr lang="en-US" altLang="fi-FI" kern="0" dirty="0" smtClean="0"/>
            </a:br>
            <a:endParaRPr lang="fi-FI" altLang="fi-FI" kern="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264342" y="5003224"/>
            <a:ext cx="889987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Drizzle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20072" y="5390569"/>
            <a:ext cx="659155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Rain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44992" y="5003224"/>
            <a:ext cx="208262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 smtClean="0"/>
              <a:t>Supercooled</a:t>
            </a:r>
            <a:r>
              <a:rPr lang="en-GB" dirty="0" smtClean="0"/>
              <a:t> liquid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4638329"/>
            <a:ext cx="1903085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Elevated aerosol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09554" y="5408408"/>
            <a:ext cx="49244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Ice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322324" y="3861048"/>
            <a:ext cx="1364476" cy="1142176"/>
            <a:chOff x="7322324" y="3861048"/>
            <a:chExt cx="1364476" cy="1142176"/>
          </a:xfrm>
        </p:grpSpPr>
        <p:sp>
          <p:nvSpPr>
            <p:cNvPr id="4" name="TextBox 3"/>
            <p:cNvSpPr txBox="1"/>
            <p:nvPr/>
          </p:nvSpPr>
          <p:spPr>
            <a:xfrm>
              <a:off x="7322324" y="4633892"/>
              <a:ext cx="1364476" cy="3693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Liquid layer</a:t>
              </a:r>
              <a:endParaRPr lang="en-US" dirty="0"/>
            </a:p>
          </p:txBody>
        </p:sp>
        <p:cxnSp>
          <p:nvCxnSpPr>
            <p:cNvPr id="8" name="Straight Arrow Connector 7"/>
            <p:cNvCxnSpPr>
              <a:stCxn id="4" idx="0"/>
            </p:cNvCxnSpPr>
            <p:nvPr/>
          </p:nvCxnSpPr>
          <p:spPr bwMode="auto">
            <a:xfrm flipH="1" flipV="1">
              <a:off x="7322324" y="3861048"/>
              <a:ext cx="682238" cy="77284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9" name="Straight Arrow Connector 18"/>
          <p:cNvCxnSpPr/>
          <p:nvPr/>
        </p:nvCxnSpPr>
        <p:spPr bwMode="auto">
          <a:xfrm flipV="1">
            <a:off x="6733788" y="3995198"/>
            <a:ext cx="306348" cy="100802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5027613" y="3990761"/>
            <a:ext cx="533578" cy="13998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6565793" y="3990761"/>
            <a:ext cx="172982" cy="101657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3762167" y="3573016"/>
            <a:ext cx="165545" cy="14302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1940390" y="3720866"/>
            <a:ext cx="2003800" cy="128235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2436793" y="3315682"/>
            <a:ext cx="128779" cy="209272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>
            <a:stCxn id="13" idx="0"/>
          </p:cNvCxnSpPr>
          <p:nvPr/>
        </p:nvCxnSpPr>
        <p:spPr bwMode="auto">
          <a:xfrm flipV="1">
            <a:off x="2555776" y="3720866"/>
            <a:ext cx="1064022" cy="168754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1172094" y="3789040"/>
            <a:ext cx="658598" cy="87604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0535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 smtClean="0"/>
              <a:t>Finnish network – 	8 providing profiles</a:t>
            </a:r>
            <a:br>
              <a:rPr lang="en-US" altLang="fi-FI" dirty="0" smtClean="0"/>
            </a:br>
            <a:r>
              <a:rPr lang="en-US" altLang="fi-FI" dirty="0"/>
              <a:t>	</a:t>
            </a:r>
            <a:r>
              <a:rPr lang="en-US" altLang="fi-FI" dirty="0" smtClean="0"/>
              <a:t>			&gt; 50 operating</a:t>
            </a:r>
            <a:br>
              <a:rPr lang="en-US" altLang="fi-FI" dirty="0" smtClean="0"/>
            </a:br>
            <a:r>
              <a:rPr lang="en-US" altLang="fi-FI" dirty="0"/>
              <a:t/>
            </a:r>
            <a:br>
              <a:rPr lang="en-US" altLang="fi-FI" dirty="0"/>
            </a:br>
            <a:r>
              <a:rPr lang="en-US" altLang="fi-FI" dirty="0" smtClean="0"/>
              <a:t>Cloud base</a:t>
            </a:r>
            <a:br>
              <a:rPr lang="en-US" altLang="fi-FI" dirty="0" smtClean="0"/>
            </a:br>
            <a:r>
              <a:rPr lang="en-US" altLang="fi-FI" dirty="0" smtClean="0">
                <a:solidFill>
                  <a:schemeClr val="bg1">
                    <a:lumMod val="65000"/>
                  </a:schemeClr>
                </a:solidFill>
              </a:rPr>
              <a:t>Cloud phase</a:t>
            </a:r>
            <a:r>
              <a:rPr lang="en-US" altLang="fi-FI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altLang="fi-FI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fi-FI" dirty="0" smtClean="0">
                <a:solidFill>
                  <a:schemeClr val="bg1">
                    <a:lumMod val="65000"/>
                  </a:schemeClr>
                </a:solidFill>
              </a:rPr>
              <a:t>Precipitation</a:t>
            </a:r>
            <a:r>
              <a:rPr lang="en-US" altLang="fi-FI" dirty="0" smtClean="0"/>
              <a:t/>
            </a:r>
            <a:br>
              <a:rPr lang="en-US" altLang="fi-FI" dirty="0" smtClean="0"/>
            </a:br>
            <a:r>
              <a:rPr lang="en-US" altLang="fi-FI" dirty="0" smtClean="0"/>
              <a:t/>
            </a:r>
            <a:br>
              <a:rPr lang="en-US" altLang="fi-FI" dirty="0" smtClean="0"/>
            </a:br>
            <a:r>
              <a:rPr lang="en-US" altLang="fi-FI" dirty="0" smtClean="0">
                <a:solidFill>
                  <a:srgbClr val="0070C0"/>
                </a:solidFill>
              </a:rPr>
              <a:t>Icing potential</a:t>
            </a:r>
            <a:r>
              <a:rPr lang="en-US" altLang="fi-FI" dirty="0" smtClean="0"/>
              <a:t/>
            </a:r>
            <a:br>
              <a:rPr lang="en-US" altLang="fi-FI" dirty="0" smtClean="0"/>
            </a:br>
            <a:r>
              <a:rPr lang="en-US" altLang="fi-FI" dirty="0"/>
              <a:t>	</a:t>
            </a:r>
            <a:r>
              <a:rPr lang="en-US" altLang="fi-FI" dirty="0" smtClean="0"/>
              <a:t>			</a:t>
            </a:r>
            <a:r>
              <a:rPr lang="en-US" altLang="fi-FI" dirty="0" smtClean="0"/>
              <a:t> </a:t>
            </a:r>
            <a:br>
              <a:rPr lang="en-US" altLang="fi-FI" dirty="0" smtClean="0"/>
            </a:br>
            <a:r>
              <a:rPr lang="en-US" altLang="fi-FI" dirty="0"/>
              <a:t/>
            </a:r>
            <a:br>
              <a:rPr lang="en-US" altLang="fi-FI" dirty="0"/>
            </a:br>
            <a:r>
              <a:rPr lang="en-US" altLang="fi-FI" dirty="0" smtClean="0"/>
              <a:t/>
            </a:r>
            <a:br>
              <a:rPr lang="en-US" altLang="fi-FI" dirty="0" smtClean="0"/>
            </a:br>
            <a:endParaRPr lang="fi-FI" altLang="fi-FI" dirty="0" smtClean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804248" y="57436"/>
            <a:ext cx="2339752" cy="569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14400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kern="0" dirty="0" smtClean="0"/>
              <a:t>Ceilometer</a:t>
            </a:r>
            <a:br>
              <a:rPr lang="en-US" altLang="fi-FI" kern="0" dirty="0" smtClean="0"/>
            </a:br>
            <a:r>
              <a:rPr lang="en-US" altLang="fi-FI" kern="0" dirty="0" smtClean="0"/>
              <a:t/>
            </a:r>
            <a:br>
              <a:rPr lang="en-US" altLang="fi-FI" kern="0" dirty="0" smtClean="0"/>
            </a:br>
            <a:r>
              <a:rPr lang="en-US" altLang="fi-FI" kern="0" dirty="0" smtClean="0"/>
              <a:t/>
            </a:r>
            <a:br>
              <a:rPr lang="en-US" altLang="fi-FI" kern="0" dirty="0" smtClean="0"/>
            </a:br>
            <a:endParaRPr lang="fi-FI" altLang="fi-FI" kern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492896"/>
            <a:ext cx="4060840" cy="377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9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26.3.2018</a:t>
            </a:fld>
            <a:endParaRPr lang="fi-FI" altLang="fi-FI" smtClean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04248" y="57436"/>
            <a:ext cx="2339752" cy="569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14400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altLang="fi-FI" kern="0" dirty="0" err="1" smtClean="0"/>
              <a:t>Multi</a:t>
            </a:r>
            <a:r>
              <a:rPr lang="fi-FI" altLang="fi-FI" kern="0" dirty="0" smtClean="0"/>
              <a:t>-</a:t>
            </a:r>
            <a:r>
              <a:rPr lang="el-GR" altLang="fi-FI" kern="0" dirty="0" smtClean="0"/>
              <a:t>λ</a:t>
            </a:r>
            <a:r>
              <a:rPr lang="en-GB" altLang="fi-FI" kern="0" dirty="0" smtClean="0"/>
              <a:t> </a:t>
            </a:r>
            <a:r>
              <a:rPr lang="en-GB" altLang="fi-FI" kern="0" dirty="0" err="1" smtClean="0"/>
              <a:t>lidar</a:t>
            </a:r>
            <a:endParaRPr lang="fi-FI" altLang="fi-FI" kern="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46229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Powerful lasers and multiple channels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Measure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aerosol extinction profiles directly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humidity profile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d</a:t>
            </a:r>
            <a:r>
              <a:rPr lang="en-GB" sz="2400" dirty="0" smtClean="0"/>
              <a:t>epolarisation ratio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Combination can provide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a</a:t>
            </a:r>
            <a:r>
              <a:rPr lang="en-GB" sz="2400" dirty="0" smtClean="0"/>
              <a:t>erosol mass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a</a:t>
            </a:r>
            <a:r>
              <a:rPr lang="en-GB" sz="2400" dirty="0" smtClean="0"/>
              <a:t>erosol type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Sensitive enough to detect high cirrus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If no intervening cloud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May even detect Polar Stratospheric Clouds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411760" y="626840"/>
            <a:ext cx="8229600" cy="569912"/>
          </a:xfrm>
        </p:spPr>
        <p:txBody>
          <a:bodyPr/>
          <a:lstStyle/>
          <a:p>
            <a:pPr eaLnBrk="1" hangingPunct="1"/>
            <a:r>
              <a:rPr lang="en-US" altLang="fi-FI" dirty="0" smtClean="0"/>
              <a:t>What can we measure</a:t>
            </a:r>
            <a:br>
              <a:rPr lang="en-US" altLang="fi-FI" dirty="0" smtClean="0"/>
            </a:br>
            <a:r>
              <a:rPr lang="en-US" altLang="fi-FI" dirty="0" smtClean="0"/>
              <a:t/>
            </a:r>
            <a:br>
              <a:rPr lang="en-US" altLang="fi-FI" dirty="0" smtClean="0"/>
            </a:br>
            <a:r>
              <a:rPr lang="en-US" altLang="fi-FI" dirty="0" smtClean="0"/>
              <a:t>why does the vertical profile matter?</a:t>
            </a:r>
            <a:r>
              <a:rPr lang="en-US" altLang="fi-FI" dirty="0"/>
              <a:t/>
            </a:r>
            <a:br>
              <a:rPr lang="en-US" altLang="fi-FI" dirty="0"/>
            </a:br>
            <a:r>
              <a:rPr lang="en-US" altLang="fi-FI" dirty="0"/>
              <a:t/>
            </a:r>
            <a:br>
              <a:rPr lang="en-US" altLang="fi-FI" dirty="0"/>
            </a:br>
            <a:r>
              <a:rPr lang="en-US" altLang="fi-FI" dirty="0" err="1" smtClean="0"/>
              <a:t>Nowcasting</a:t>
            </a:r>
            <a:r>
              <a:rPr lang="en-US" altLang="fi-FI" dirty="0" smtClean="0"/>
              <a:t>, forecasting, climate prediction</a:t>
            </a:r>
            <a:endParaRPr lang="fi-FI" altLang="fi-FI" dirty="0" smtClean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sp>
        <p:nvSpPr>
          <p:cNvPr id="4" name="TextBox 3"/>
          <p:cNvSpPr txBox="1"/>
          <p:nvPr/>
        </p:nvSpPr>
        <p:spPr>
          <a:xfrm>
            <a:off x="539552" y="1196752"/>
            <a:ext cx="746229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What can we measure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Measure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aerosol extinction profiles directly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humidity profile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d</a:t>
            </a:r>
            <a:r>
              <a:rPr lang="en-GB" sz="2400" dirty="0" smtClean="0"/>
              <a:t>epolarisation ratio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Combination can provide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a</a:t>
            </a:r>
            <a:r>
              <a:rPr lang="en-GB" sz="2400" dirty="0" smtClean="0"/>
              <a:t>erosol mass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a</a:t>
            </a:r>
            <a:r>
              <a:rPr lang="en-GB" sz="2400" dirty="0" smtClean="0"/>
              <a:t>erosol type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Sensitive enough to detect high cirrus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If no intervening cloud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May even detect Polar Stratospheric Clouds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280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339816" y="121210"/>
            <a:ext cx="5562310" cy="538815"/>
          </a:xfrm>
        </p:spPr>
        <p:txBody>
          <a:bodyPr/>
          <a:lstStyle/>
          <a:p>
            <a:pPr algn="r" eaLnBrk="1" hangingPunct="1"/>
            <a:r>
              <a:rPr lang="en-US" altLang="fi-FI" dirty="0" smtClean="0"/>
              <a:t>Profiling capability in Finland</a:t>
            </a:r>
            <a:endParaRPr lang="fi-FI" altLang="fi-FI" dirty="0" smtClean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9" t="32080" b="5898"/>
          <a:stretch/>
        </p:blipFill>
        <p:spPr bwMode="auto">
          <a:xfrm>
            <a:off x="406220" y="732657"/>
            <a:ext cx="1944216" cy="191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HALO\cyprus\kuvat\P10609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4" t="51500" r="37505" b="9824"/>
          <a:stretch/>
        </p:blipFill>
        <p:spPr bwMode="auto">
          <a:xfrm>
            <a:off x="6812200" y="728699"/>
            <a:ext cx="2081449" cy="192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36591"/>
            <a:ext cx="1920548" cy="1915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1" t="53774" r="48249" b="2766"/>
          <a:stretch/>
        </p:blipFill>
        <p:spPr>
          <a:xfrm>
            <a:off x="4659230" y="728699"/>
            <a:ext cx="2163655" cy="19232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67636" r="65666" b="8206"/>
          <a:stretch/>
        </p:blipFill>
        <p:spPr>
          <a:xfrm>
            <a:off x="422777" y="3236738"/>
            <a:ext cx="2138638" cy="15841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9" t="2360" r="713" b="-1"/>
          <a:stretch/>
        </p:blipFill>
        <p:spPr>
          <a:xfrm>
            <a:off x="406220" y="4818517"/>
            <a:ext cx="2155195" cy="1892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43" y="4818517"/>
            <a:ext cx="2476888" cy="1892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" r="35622"/>
          <a:stretch/>
        </p:blipFill>
        <p:spPr>
          <a:xfrm>
            <a:off x="7779468" y="3946471"/>
            <a:ext cx="1122659" cy="2752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2816" r="23776"/>
          <a:stretch/>
        </p:blipFill>
        <p:spPr>
          <a:xfrm>
            <a:off x="6534202" y="3933056"/>
            <a:ext cx="1245266" cy="27663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574" y="2636912"/>
            <a:ext cx="384072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Cloud radar: 240-600 k€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414023" y="736591"/>
            <a:ext cx="3846277" cy="1913737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659230" y="734321"/>
            <a:ext cx="4234419" cy="190259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59229" y="2636912"/>
            <a:ext cx="423441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Doppler </a:t>
            </a:r>
            <a:r>
              <a:rPr lang="en-GB" dirty="0" err="1" smtClean="0"/>
              <a:t>lidar</a:t>
            </a:r>
            <a:r>
              <a:rPr lang="en-GB" dirty="0" smtClean="0"/>
              <a:t>: 200-300 k€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427297" y="3250921"/>
            <a:ext cx="2150675" cy="3460235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77972" y="3245918"/>
            <a:ext cx="242417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Multi-</a:t>
            </a:r>
            <a:r>
              <a:rPr lang="el-GR" dirty="0" smtClean="0"/>
              <a:t>λ</a:t>
            </a:r>
            <a:r>
              <a:rPr lang="en-GB" dirty="0" smtClean="0"/>
              <a:t> </a:t>
            </a:r>
            <a:r>
              <a:rPr lang="en-GB" dirty="0" err="1" smtClean="0"/>
              <a:t>lidar</a:t>
            </a:r>
            <a:r>
              <a:rPr lang="en-GB" dirty="0" smtClean="0"/>
              <a:t>: &gt; 200 k€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3116343" y="4833160"/>
            <a:ext cx="2476888" cy="1877996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16343" y="4456507"/>
            <a:ext cx="247688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err="1" smtClean="0"/>
              <a:t>Sodar</a:t>
            </a:r>
            <a:r>
              <a:rPr lang="en-GB" dirty="0" smtClean="0"/>
              <a:t>: 30 k€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6516216" y="3933056"/>
            <a:ext cx="2385911" cy="278805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6215" y="3548409"/>
            <a:ext cx="238591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Ceilometer: &lt;30 k€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 smtClean="0"/>
              <a:t>What is available in Finland</a:t>
            </a:r>
            <a:br>
              <a:rPr lang="en-US" altLang="fi-FI" dirty="0" smtClean="0"/>
            </a:br>
            <a:r>
              <a:rPr lang="en-US" altLang="fi-FI" dirty="0"/>
              <a:t/>
            </a:r>
            <a:br>
              <a:rPr lang="en-US" altLang="fi-FI" dirty="0"/>
            </a:br>
            <a:r>
              <a:rPr lang="en-US" altLang="fi-FI" dirty="0" err="1" smtClean="0"/>
              <a:t>Nowcasting</a:t>
            </a:r>
            <a:r>
              <a:rPr lang="en-US" altLang="fi-FI" dirty="0" smtClean="0"/>
              <a:t>, forecasting, climate prediction</a:t>
            </a:r>
            <a:br>
              <a:rPr lang="en-US" altLang="fi-FI" dirty="0" smtClean="0"/>
            </a:br>
            <a:r>
              <a:rPr lang="en-US" altLang="fi-FI" dirty="0"/>
              <a:t/>
            </a:r>
            <a:br>
              <a:rPr lang="en-US" altLang="fi-FI" dirty="0"/>
            </a:br>
            <a:r>
              <a:rPr lang="en-US" altLang="fi-FI" dirty="0" smtClean="0"/>
              <a:t>Science and applications</a:t>
            </a:r>
            <a:endParaRPr lang="fi-FI" altLang="fi-FI" dirty="0" smtClean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27806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26.3.2018</a:t>
            </a:fld>
            <a:endParaRPr lang="fi-FI" altLang="fi-FI" smtClean="0"/>
          </a:p>
        </p:txBody>
      </p:sp>
      <p:sp>
        <p:nvSpPr>
          <p:cNvPr id="4" name="TextBox 3"/>
          <p:cNvSpPr txBox="1"/>
          <p:nvPr/>
        </p:nvSpPr>
        <p:spPr>
          <a:xfrm>
            <a:off x="539552" y="1196752"/>
            <a:ext cx="746229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Forecast and climate models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Accurate cloud and </a:t>
            </a:r>
            <a:r>
              <a:rPr lang="en-GB" sz="2400" dirty="0" err="1" smtClean="0"/>
              <a:t>aere</a:t>
            </a:r>
            <a:endParaRPr lang="en-GB" sz="2400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aerosol extinction profiles directly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humidity profile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d</a:t>
            </a:r>
            <a:r>
              <a:rPr lang="en-GB" sz="2400" dirty="0" smtClean="0"/>
              <a:t>epolarisation ratio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Combination can provide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a</a:t>
            </a:r>
            <a:r>
              <a:rPr lang="en-GB" sz="2400" dirty="0" smtClean="0"/>
              <a:t>erosol mass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a</a:t>
            </a:r>
            <a:r>
              <a:rPr lang="en-GB" sz="2400" dirty="0" smtClean="0"/>
              <a:t>erosol type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Sensitive enough to detect high cirrus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If no intervening cloud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May even detect Polar Stratospheric Clouds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53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846013"/>
            <a:ext cx="5688632" cy="601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8" y="116632"/>
            <a:ext cx="4248472" cy="569912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Surface </a:t>
            </a:r>
            <a:r>
              <a:rPr lang="en-US" dirty="0" err="1" smtClean="0"/>
              <a:t>radiative</a:t>
            </a:r>
            <a:r>
              <a:rPr lang="en-US" dirty="0" smtClean="0"/>
              <a:t> fluxes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4388769"/>
            <a:ext cx="2085499" cy="2469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284984"/>
            <a:ext cx="2088232" cy="1114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46" y="808484"/>
            <a:ext cx="27622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998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" b="86561"/>
          <a:stretch/>
        </p:blipFill>
        <p:spPr bwMode="auto">
          <a:xfrm>
            <a:off x="35496" y="979460"/>
            <a:ext cx="7200000" cy="172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9" b="-1512"/>
          <a:stretch/>
        </p:blipFill>
        <p:spPr bwMode="auto">
          <a:xfrm>
            <a:off x="35496" y="4365104"/>
            <a:ext cx="7200000" cy="203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47" b="37771"/>
          <a:stretch/>
        </p:blipFill>
        <p:spPr bwMode="auto">
          <a:xfrm>
            <a:off x="36296" y="2708920"/>
            <a:ext cx="7200000" cy="162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2588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" b="86561"/>
          <a:stretch/>
        </p:blipFill>
        <p:spPr bwMode="auto">
          <a:xfrm>
            <a:off x="35496" y="979460"/>
            <a:ext cx="7200000" cy="172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1" b="11860"/>
          <a:stretch/>
        </p:blipFill>
        <p:spPr bwMode="auto">
          <a:xfrm>
            <a:off x="35496" y="2755354"/>
            <a:ext cx="72000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107504" y="2708920"/>
            <a:ext cx="8856984" cy="40324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67944" y="6244368"/>
            <a:ext cx="3816024" cy="4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smtClean="0">
                <a:solidFill>
                  <a:srgbClr val="FF0000"/>
                </a:solidFill>
              </a:rPr>
              <a:t>ECMWF forecast model</a:t>
            </a:r>
            <a:endParaRPr lang="fi-FI" sz="28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090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846013"/>
            <a:ext cx="5688632" cy="601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8" y="116632"/>
            <a:ext cx="4248472" cy="569912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Surface </a:t>
            </a:r>
            <a:r>
              <a:rPr lang="en-US" dirty="0" err="1" smtClean="0"/>
              <a:t>radiative</a:t>
            </a:r>
            <a:r>
              <a:rPr lang="en-US" dirty="0" smtClean="0"/>
              <a:t> fluxes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4388769"/>
            <a:ext cx="2085499" cy="2469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284984"/>
            <a:ext cx="2088232" cy="1114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46" y="808484"/>
            <a:ext cx="27622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40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" b="86561"/>
          <a:stretch/>
        </p:blipFill>
        <p:spPr bwMode="auto">
          <a:xfrm>
            <a:off x="252320" y="979460"/>
            <a:ext cx="7200000" cy="172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1" b="22737"/>
          <a:stretch/>
        </p:blipFill>
        <p:spPr bwMode="auto">
          <a:xfrm>
            <a:off x="252320" y="2755354"/>
            <a:ext cx="7200000" cy="165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107504" y="2708920"/>
            <a:ext cx="8856984" cy="169928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" b="68502"/>
          <a:stretch/>
        </p:blipFill>
        <p:spPr bwMode="auto">
          <a:xfrm>
            <a:off x="35496" y="4480209"/>
            <a:ext cx="6840760" cy="204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63382" y="5085184"/>
            <a:ext cx="1742786" cy="83099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CC"/>
                </a:solidFill>
              </a:rPr>
              <a:t>Good</a:t>
            </a:r>
          </a:p>
          <a:p>
            <a:pPr algn="ctr"/>
            <a:r>
              <a:rPr lang="en-US" sz="2400" dirty="0">
                <a:solidFill>
                  <a:srgbClr val="0000CC"/>
                </a:solidFill>
              </a:rPr>
              <a:t>a</a:t>
            </a:r>
            <a:r>
              <a:rPr lang="en-US" sz="2400" dirty="0" smtClean="0">
                <a:solidFill>
                  <a:srgbClr val="0000CC"/>
                </a:solidFill>
              </a:rPr>
              <a:t>greement!</a:t>
            </a:r>
            <a:endParaRPr lang="fi-FI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94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" b="86561"/>
          <a:stretch/>
        </p:blipFill>
        <p:spPr bwMode="auto">
          <a:xfrm>
            <a:off x="252320" y="979460"/>
            <a:ext cx="7200000" cy="172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1" b="22737"/>
          <a:stretch/>
        </p:blipFill>
        <p:spPr bwMode="auto">
          <a:xfrm>
            <a:off x="252320" y="2755354"/>
            <a:ext cx="7200000" cy="165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107504" y="2708920"/>
            <a:ext cx="8856984" cy="169928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98" b="33352"/>
          <a:stretch/>
        </p:blipFill>
        <p:spPr bwMode="auto">
          <a:xfrm>
            <a:off x="35496" y="4437112"/>
            <a:ext cx="6840760" cy="22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05059" y="5085184"/>
            <a:ext cx="1659429" cy="83099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CC"/>
                </a:solidFill>
              </a:rPr>
              <a:t>Impact of</a:t>
            </a:r>
          </a:p>
          <a:p>
            <a:pPr algn="ctr"/>
            <a:r>
              <a:rPr lang="en-US" sz="2400" dirty="0">
                <a:solidFill>
                  <a:srgbClr val="0000CC"/>
                </a:solidFill>
              </a:rPr>
              <a:t>l</a:t>
            </a:r>
            <a:r>
              <a:rPr lang="en-US" sz="2400" dirty="0" smtClean="0">
                <a:solidFill>
                  <a:srgbClr val="0000CC"/>
                </a:solidFill>
              </a:rPr>
              <a:t>iquid layer</a:t>
            </a:r>
            <a:endParaRPr lang="fi-FI" sz="2400" dirty="0">
              <a:solidFill>
                <a:srgbClr val="0000CC"/>
              </a:solidFill>
            </a:endParaRPr>
          </a:p>
        </p:txBody>
      </p:sp>
      <p:cxnSp>
        <p:nvCxnSpPr>
          <p:cNvPr id="5" name="Straight Arrow Connector 4"/>
          <p:cNvCxnSpPr>
            <a:stCxn id="2" idx="1"/>
          </p:cNvCxnSpPr>
          <p:nvPr/>
        </p:nvCxnSpPr>
        <p:spPr bwMode="auto">
          <a:xfrm flipH="1" flipV="1">
            <a:off x="3852320" y="2420888"/>
            <a:ext cx="3452739" cy="30797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>
            <a:stCxn id="2" idx="1"/>
          </p:cNvCxnSpPr>
          <p:nvPr/>
        </p:nvCxnSpPr>
        <p:spPr bwMode="auto">
          <a:xfrm flipH="1" flipV="1">
            <a:off x="4004720" y="5085185"/>
            <a:ext cx="3300339" cy="4154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82347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0" b="36867"/>
          <a:stretch/>
        </p:blipFill>
        <p:spPr bwMode="auto">
          <a:xfrm>
            <a:off x="540352" y="2659727"/>
            <a:ext cx="7200000" cy="177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" b="86428"/>
          <a:stretch/>
        </p:blipFill>
        <p:spPr bwMode="auto">
          <a:xfrm>
            <a:off x="540352" y="862150"/>
            <a:ext cx="7200000" cy="178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30" b="160"/>
          <a:stretch/>
        </p:blipFill>
        <p:spPr bwMode="auto">
          <a:xfrm>
            <a:off x="540352" y="4293096"/>
            <a:ext cx="7200000" cy="178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75070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41" b="11990"/>
          <a:stretch/>
        </p:blipFill>
        <p:spPr bwMode="auto">
          <a:xfrm>
            <a:off x="36296" y="2767054"/>
            <a:ext cx="7200000" cy="338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107504" y="2708920"/>
            <a:ext cx="8856984" cy="40324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67944" y="6244368"/>
            <a:ext cx="3816024" cy="4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smtClean="0">
                <a:solidFill>
                  <a:srgbClr val="FF0000"/>
                </a:solidFill>
              </a:rPr>
              <a:t>ECMWF forecast model</a:t>
            </a:r>
            <a:endParaRPr lang="fi-FI" sz="2800" kern="0" dirty="0">
              <a:solidFill>
                <a:srgbClr val="FF0000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" b="86428"/>
          <a:stretch/>
        </p:blipFill>
        <p:spPr bwMode="auto">
          <a:xfrm>
            <a:off x="35496" y="908720"/>
            <a:ext cx="7200000" cy="178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1825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344054" y="103560"/>
            <a:ext cx="3799946" cy="569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108000" tIns="0" rIns="18000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kern="0" dirty="0" smtClean="0"/>
              <a:t>Doppler cloud radar</a:t>
            </a:r>
            <a:endParaRPr lang="fi-FI" altLang="fi-FI" kern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39552" y="1196752"/>
            <a:ext cx="8271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Vertically-pointing (can scan)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Usually combine with </a:t>
            </a:r>
            <a:r>
              <a:rPr lang="en-GB" sz="2400" dirty="0" err="1" smtClean="0"/>
              <a:t>lidar</a:t>
            </a:r>
            <a:r>
              <a:rPr lang="en-GB" sz="2400" dirty="0" smtClean="0"/>
              <a:t> and microwave radiometer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251520" y="1988840"/>
            <a:ext cx="8653463" cy="3124200"/>
            <a:chOff x="123825" y="3662363"/>
            <a:chExt cx="8653463" cy="3124200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31" b="28285"/>
            <a:stretch>
              <a:fillRect/>
            </a:stretch>
          </p:blipFill>
          <p:spPr bwMode="auto">
            <a:xfrm>
              <a:off x="123825" y="5330825"/>
              <a:ext cx="6805613" cy="1455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57831" b="2828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739"/>
            <a:stretch>
              <a:fillRect/>
            </a:stretch>
          </p:blipFill>
          <p:spPr bwMode="auto">
            <a:xfrm>
              <a:off x="123825" y="3662363"/>
              <a:ext cx="6805613" cy="1704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b="8373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7035800" y="3962400"/>
              <a:ext cx="1741488" cy="2463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 marL="342900" indent="-327025" eaLnBrk="0" hangingPunct="0"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buClrTx/>
                <a:buFontTx/>
                <a:buNone/>
              </a:pPr>
              <a:r>
                <a:rPr lang="en-GB" altLang="en-US" sz="2000" i="1">
                  <a:solidFill>
                    <a:srgbClr val="0099FF"/>
                  </a:solidFill>
                </a:rPr>
                <a:t>Radar</a:t>
              </a:r>
            </a:p>
            <a:p>
              <a:pPr eaLnBrk="1" hangingPunct="1">
                <a:spcBef>
                  <a:spcPts val="500"/>
                </a:spcBef>
                <a:buClrTx/>
                <a:buFontTx/>
                <a:buNone/>
              </a:pPr>
              <a:endParaRPr lang="en-GB" altLang="en-US" sz="2000" i="1">
                <a:solidFill>
                  <a:srgbClr val="0099FF"/>
                </a:solidFill>
              </a:endParaRPr>
            </a:p>
            <a:p>
              <a:pPr eaLnBrk="1" hangingPunct="1">
                <a:spcBef>
                  <a:spcPts val="500"/>
                </a:spcBef>
                <a:buClrTx/>
                <a:buFontTx/>
                <a:buNone/>
              </a:pPr>
              <a:endParaRPr lang="en-GB" altLang="en-US" sz="2000" i="1">
                <a:solidFill>
                  <a:srgbClr val="0099FF"/>
                </a:solidFill>
              </a:endParaRPr>
            </a:p>
            <a:p>
              <a:pPr eaLnBrk="1" hangingPunct="1">
                <a:spcBef>
                  <a:spcPts val="500"/>
                </a:spcBef>
                <a:buClrTx/>
                <a:buFontTx/>
                <a:buNone/>
              </a:pPr>
              <a:endParaRPr lang="en-GB" altLang="en-US" sz="2000" i="1">
                <a:solidFill>
                  <a:srgbClr val="0099FF"/>
                </a:solidFill>
              </a:endParaRPr>
            </a:p>
            <a:p>
              <a:pPr eaLnBrk="1" hangingPunct="1">
                <a:spcBef>
                  <a:spcPts val="500"/>
                </a:spcBef>
                <a:buClrTx/>
                <a:buFontTx/>
                <a:buNone/>
              </a:pPr>
              <a:r>
                <a:rPr lang="en-GB" altLang="en-US" sz="2000" i="1">
                  <a:solidFill>
                    <a:srgbClr val="0099FF"/>
                  </a:solidFill>
                </a:rPr>
                <a:t>Lidar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1520" y="1988841"/>
            <a:ext cx="8556694" cy="3163012"/>
            <a:chOff x="123825" y="3657600"/>
            <a:chExt cx="8485188" cy="3200400"/>
          </a:xfrm>
        </p:grpSpPr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" y="3657600"/>
              <a:ext cx="8485188" cy="32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2640013" y="3954463"/>
              <a:ext cx="54451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9pPr>
            </a:lstStyle>
            <a:p>
              <a:pPr eaLnBrk="1" hangingPunct="1">
                <a:spcBef>
                  <a:spcPts val="400"/>
                </a:spcBef>
                <a:buClrTx/>
                <a:buFontTx/>
                <a:buNone/>
              </a:pPr>
              <a:r>
                <a:rPr lang="en-GB" altLang="en-US" sz="1600" b="1">
                  <a:solidFill>
                    <a:srgbClr val="FFCC00"/>
                  </a:solidFill>
                  <a:latin typeface="Verdana" panose="020B0604030504040204" pitchFamily="34" charset="0"/>
                </a:rPr>
                <a:t>Ice</a:t>
              </a:r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1346200" y="4395788"/>
              <a:ext cx="8763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9pPr>
            </a:lstStyle>
            <a:p>
              <a:pPr eaLnBrk="1" hangingPunct="1">
                <a:spcBef>
                  <a:spcPts val="400"/>
                </a:spcBef>
                <a:buClrTx/>
                <a:buFontTx/>
                <a:buNone/>
              </a:pPr>
              <a:r>
                <a:rPr lang="en-GB" altLang="en-US" sz="1600" b="1">
                  <a:solidFill>
                    <a:srgbClr val="33CCCC"/>
                  </a:solidFill>
                  <a:latin typeface="Verdana" panose="020B0604030504040204" pitchFamily="34" charset="0"/>
                </a:rPr>
                <a:t>Liquid</a:t>
              </a: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4089400" y="4514850"/>
              <a:ext cx="68897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9pPr>
            </a:lstStyle>
            <a:p>
              <a:pPr eaLnBrk="1" hangingPunct="1">
                <a:spcBef>
                  <a:spcPts val="400"/>
                </a:spcBef>
                <a:buClrTx/>
                <a:buFontTx/>
                <a:buNone/>
              </a:pPr>
              <a:r>
                <a:rPr lang="en-GB" altLang="en-US" sz="1600" b="1">
                  <a:solidFill>
                    <a:srgbClr val="FF0000"/>
                  </a:solidFill>
                  <a:latin typeface="Verdana" panose="020B0604030504040204" pitchFamily="34" charset="0"/>
                </a:rPr>
                <a:t>Rain</a:t>
              </a: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555625" y="4721225"/>
              <a:ext cx="10382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9pPr>
            </a:lstStyle>
            <a:p>
              <a:pPr eaLnBrk="1" hangingPunct="1">
                <a:spcBef>
                  <a:spcPts val="400"/>
                </a:spcBef>
                <a:buClrTx/>
                <a:buFontTx/>
                <a:buNone/>
              </a:pPr>
              <a:r>
                <a:rPr lang="en-GB" altLang="en-US" sz="1600" b="1">
                  <a:solidFill>
                    <a:srgbClr val="C0C0C0"/>
                  </a:solidFill>
                  <a:latin typeface="Verdana" panose="020B0604030504040204" pitchFamily="34" charset="0"/>
                </a:rPr>
                <a:t>Aerosol</a:t>
              </a:r>
            </a:p>
          </p:txBody>
        </p:sp>
      </p:grp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427"/>
          <a:stretch/>
        </p:blipFill>
        <p:spPr bwMode="auto">
          <a:xfrm>
            <a:off x="330894" y="1970147"/>
            <a:ext cx="8705601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7163495" y="2206212"/>
            <a:ext cx="211137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en-GB" altLang="en-US" sz="1600" i="1" dirty="0">
                <a:solidFill>
                  <a:srgbClr val="006600"/>
                </a:solidFill>
                <a:latin typeface="Verdana" panose="020B0604030504040204" pitchFamily="34" charset="0"/>
              </a:rPr>
              <a:t>Note larger error above melting-layer due to uncertain attenuation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endParaRPr lang="en-GB" altLang="en-US" sz="1600" i="1" dirty="0">
              <a:solidFill>
                <a:srgbClr val="0066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en-GB" altLang="en-US" sz="1600" i="1" dirty="0">
                <a:solidFill>
                  <a:srgbClr val="006600"/>
                </a:solidFill>
                <a:latin typeface="Verdana" panose="020B0604030504040204" pitchFamily="34" charset="0"/>
              </a:rPr>
              <a:t>IWC not reported if rain at ground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6398" y="5425034"/>
            <a:ext cx="6813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Liquid, ice, precipitation microphysical properties</a:t>
            </a:r>
          </a:p>
          <a:p>
            <a:r>
              <a:rPr lang="en-GB" sz="2400" dirty="0" smtClean="0"/>
              <a:t>Turbulent properties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127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846012"/>
            <a:ext cx="5688632" cy="601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5832" y="116632"/>
            <a:ext cx="2890664" cy="569912"/>
          </a:xfrm>
        </p:spPr>
        <p:txBody>
          <a:bodyPr/>
          <a:lstStyle/>
          <a:p>
            <a:r>
              <a:rPr lang="en-US" dirty="0" err="1" smtClean="0"/>
              <a:t>Radiative</a:t>
            </a:r>
            <a:r>
              <a:rPr lang="en-US" dirty="0" smtClean="0"/>
              <a:t> fluxes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4388769"/>
            <a:ext cx="2085499" cy="2469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284984"/>
            <a:ext cx="2088232" cy="1114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46" y="808484"/>
            <a:ext cx="27622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815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41" b="23137"/>
          <a:stretch/>
        </p:blipFill>
        <p:spPr bwMode="auto">
          <a:xfrm>
            <a:off x="252320" y="2767054"/>
            <a:ext cx="7200000" cy="158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107504" y="2708920"/>
            <a:ext cx="8856984" cy="17517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" b="86428"/>
          <a:stretch/>
        </p:blipFill>
        <p:spPr bwMode="auto">
          <a:xfrm>
            <a:off x="252320" y="908720"/>
            <a:ext cx="7200000" cy="178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" b="68662"/>
          <a:stretch/>
        </p:blipFill>
        <p:spPr bwMode="auto">
          <a:xfrm>
            <a:off x="29329" y="4509120"/>
            <a:ext cx="6846927" cy="204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2653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" b="86428"/>
          <a:stretch/>
        </p:blipFill>
        <p:spPr bwMode="auto">
          <a:xfrm>
            <a:off x="252320" y="908720"/>
            <a:ext cx="7200000" cy="178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" b="68662"/>
          <a:stretch/>
        </p:blipFill>
        <p:spPr bwMode="auto">
          <a:xfrm>
            <a:off x="29329" y="4509120"/>
            <a:ext cx="6846927" cy="204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30" b="160"/>
          <a:stretch/>
        </p:blipFill>
        <p:spPr bwMode="auto">
          <a:xfrm>
            <a:off x="251520" y="2780928"/>
            <a:ext cx="7200000" cy="178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57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05059" y="5085184"/>
            <a:ext cx="1659429" cy="83099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CC"/>
                </a:solidFill>
              </a:rPr>
              <a:t>Significant</a:t>
            </a:r>
          </a:p>
          <a:p>
            <a:pPr algn="ctr"/>
            <a:r>
              <a:rPr lang="en-US" sz="2400" dirty="0" smtClean="0">
                <a:solidFill>
                  <a:srgbClr val="0000CC"/>
                </a:solidFill>
              </a:rPr>
              <a:t>liquid layer</a:t>
            </a:r>
            <a:endParaRPr lang="fi-FI" sz="2400" dirty="0">
              <a:solidFill>
                <a:srgbClr val="0000CC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5940152" y="2276872"/>
            <a:ext cx="1364908" cy="32238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stCxn id="11" idx="1"/>
          </p:cNvCxnSpPr>
          <p:nvPr/>
        </p:nvCxnSpPr>
        <p:spPr bwMode="auto">
          <a:xfrm flipH="1" flipV="1">
            <a:off x="6092552" y="4149080"/>
            <a:ext cx="1212507" cy="13516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stCxn id="11" idx="1"/>
          </p:cNvCxnSpPr>
          <p:nvPr/>
        </p:nvCxnSpPr>
        <p:spPr bwMode="auto">
          <a:xfrm flipH="1">
            <a:off x="6092552" y="5500683"/>
            <a:ext cx="1212507" cy="1605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297444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7" y="980728"/>
            <a:ext cx="9144000" cy="5522743"/>
          </a:xfrm>
          <a:prstGeom prst="rect">
            <a:avLst/>
          </a:prstGeo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6572687" cy="569912"/>
          </a:xfrm>
        </p:spPr>
        <p:txBody>
          <a:bodyPr/>
          <a:lstStyle/>
          <a:p>
            <a:pPr eaLnBrk="1" hangingPunct="1"/>
            <a:r>
              <a:rPr lang="en-US" altLang="fi-FI" dirty="0" smtClean="0"/>
              <a:t>Applications: ECMWF cloud scheme</a:t>
            </a:r>
            <a:endParaRPr lang="fi-FI" altLang="fi-FI" dirty="0" smtClean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sp>
        <p:nvSpPr>
          <p:cNvPr id="3" name="Rectangle 2"/>
          <p:cNvSpPr/>
          <p:nvPr/>
        </p:nvSpPr>
        <p:spPr bwMode="auto">
          <a:xfrm>
            <a:off x="683568" y="3789040"/>
            <a:ext cx="7272808" cy="23042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4338" y="4005064"/>
            <a:ext cx="2313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Old cloud scheme</a:t>
            </a:r>
          </a:p>
          <a:p>
            <a:endParaRPr lang="en-GB" dirty="0"/>
          </a:p>
          <a:p>
            <a:r>
              <a:rPr lang="en-GB" dirty="0" smtClean="0"/>
              <a:t>Too warm in Lapland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2936112" y="1705454"/>
            <a:ext cx="1224136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412792" y="1705454"/>
            <a:ext cx="1224136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Connector 7"/>
          <p:cNvCxnSpPr>
            <a:stCxn id="5" idx="6"/>
          </p:cNvCxnSpPr>
          <p:nvPr/>
        </p:nvCxnSpPr>
        <p:spPr bwMode="auto">
          <a:xfrm>
            <a:off x="4160248" y="2101498"/>
            <a:ext cx="1414090" cy="255163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>
            <a:stCxn id="9" idx="4"/>
          </p:cNvCxnSpPr>
          <p:nvPr/>
        </p:nvCxnSpPr>
        <p:spPr bwMode="auto">
          <a:xfrm flipH="1">
            <a:off x="5574338" y="2497542"/>
            <a:ext cx="1450522" cy="215559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904290" y="400763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86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7" y="980728"/>
            <a:ext cx="9144000" cy="5522743"/>
          </a:xfrm>
          <a:prstGeom prst="rect">
            <a:avLst/>
          </a:prstGeo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2242011" cy="569912"/>
          </a:xfrm>
        </p:spPr>
        <p:txBody>
          <a:bodyPr/>
          <a:lstStyle/>
          <a:p>
            <a:pPr eaLnBrk="1" hangingPunct="1"/>
            <a:r>
              <a:rPr lang="en-US" altLang="fi-FI" dirty="0" smtClean="0"/>
              <a:t>Applications: ECMWF cloud scheme</a:t>
            </a:r>
            <a:endParaRPr lang="fi-FI" altLang="fi-FI" dirty="0" smtClean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sp>
        <p:nvSpPr>
          <p:cNvPr id="3" name="Rectangle 2"/>
          <p:cNvSpPr/>
          <p:nvPr/>
        </p:nvSpPr>
        <p:spPr bwMode="auto">
          <a:xfrm>
            <a:off x="4355976" y="3789040"/>
            <a:ext cx="3600400" cy="23042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4338" y="4005064"/>
            <a:ext cx="2172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New cloud scheme</a:t>
            </a:r>
          </a:p>
          <a:p>
            <a:endParaRPr lang="en-GB" dirty="0"/>
          </a:p>
          <a:p>
            <a:r>
              <a:rPr lang="en-GB" dirty="0" smtClean="0"/>
              <a:t>Too cold in Lapland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926986" y="1705454"/>
            <a:ext cx="2647352" cy="3099476"/>
            <a:chOff x="2926986" y="1705454"/>
            <a:chExt cx="2647352" cy="3099476"/>
          </a:xfrm>
        </p:grpSpPr>
        <p:sp>
          <p:nvSpPr>
            <p:cNvPr id="5" name="Oval 4"/>
            <p:cNvSpPr/>
            <p:nvPr/>
          </p:nvSpPr>
          <p:spPr bwMode="auto">
            <a:xfrm>
              <a:off x="2936112" y="1705454"/>
              <a:ext cx="1224136" cy="79208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926986" y="4012842"/>
              <a:ext cx="1224136" cy="79208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" name="Straight Connector 7"/>
            <p:cNvCxnSpPr>
              <a:stCxn id="5" idx="6"/>
            </p:cNvCxnSpPr>
            <p:nvPr/>
          </p:nvCxnSpPr>
          <p:spPr bwMode="auto">
            <a:xfrm>
              <a:off x="4160248" y="2101498"/>
              <a:ext cx="1414090" cy="255163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>
              <a:stCxn id="9" idx="6"/>
            </p:cNvCxnSpPr>
            <p:nvPr/>
          </p:nvCxnSpPr>
          <p:spPr bwMode="auto">
            <a:xfrm>
              <a:off x="4151122" y="4408886"/>
              <a:ext cx="1423216" cy="25830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58012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457200" y="836712"/>
            <a:ext cx="8229600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sz="2800" kern="0" dirty="0" smtClean="0"/>
              <a:t>Ceilometer data: </a:t>
            </a:r>
            <a:r>
              <a:rPr lang="en-GB" altLang="fi-FI" sz="2400" kern="0" dirty="0" err="1" smtClean="0"/>
              <a:t>supercooled</a:t>
            </a:r>
            <a:r>
              <a:rPr lang="en-GB" altLang="fi-FI" sz="2400" kern="0" dirty="0" smtClean="0"/>
              <a:t> liquid layers</a:t>
            </a:r>
          </a:p>
          <a:p>
            <a:pPr eaLnBrk="1" hangingPunct="1"/>
            <a:r>
              <a:rPr lang="en-GB" altLang="fi-FI" sz="2400" kern="0" dirty="0"/>
              <a:t>	</a:t>
            </a:r>
            <a:r>
              <a:rPr lang="en-GB" altLang="fi-FI" sz="2400" kern="0" dirty="0" smtClean="0"/>
              <a:t>			Optical depth &gt; ice </a:t>
            </a:r>
          </a:p>
          <a:p>
            <a:pPr eaLnBrk="1" hangingPunct="1"/>
            <a:endParaRPr lang="en-GB" altLang="fi-FI" kern="0" dirty="0"/>
          </a:p>
          <a:p>
            <a:pPr eaLnBrk="1" hangingPunct="1"/>
            <a:endParaRPr lang="en-GB" altLang="fi-FI" kern="0" dirty="0" smtClean="0"/>
          </a:p>
          <a:p>
            <a:pPr eaLnBrk="1" hangingPunct="1"/>
            <a:endParaRPr lang="en-GB" altLang="fi-FI" kern="0" dirty="0"/>
          </a:p>
          <a:p>
            <a:pPr eaLnBrk="1" hangingPunct="1"/>
            <a:endParaRPr lang="en-GB" altLang="fi-FI" kern="0" dirty="0" smtClean="0"/>
          </a:p>
          <a:p>
            <a:pPr eaLnBrk="1" hangingPunct="1"/>
            <a:r>
              <a:rPr lang="en-GB" altLang="fi-FI" sz="2800" kern="0" dirty="0" smtClean="0"/>
              <a:t>Model forecast </a:t>
            </a:r>
          </a:p>
          <a:p>
            <a:pPr eaLnBrk="1" hangingPunct="1"/>
            <a:r>
              <a:rPr lang="en-GB" altLang="fi-FI" sz="2400" kern="0" dirty="0" smtClean="0"/>
              <a:t>Old scheme - 		too much </a:t>
            </a:r>
            <a:r>
              <a:rPr lang="en-GB" altLang="fi-FI" sz="2400" kern="0" dirty="0" err="1" smtClean="0"/>
              <a:t>supercooled</a:t>
            </a:r>
            <a:r>
              <a:rPr lang="en-GB" altLang="fi-FI" sz="2400" kern="0" dirty="0" smtClean="0"/>
              <a:t> liquid</a:t>
            </a:r>
            <a:r>
              <a:rPr lang="en-GB" altLang="fi-FI" sz="2400" kern="0" dirty="0"/>
              <a:t>	</a:t>
            </a:r>
            <a:endParaRPr lang="en-GB" altLang="fi-FI" sz="2400" kern="0" dirty="0" smtClean="0"/>
          </a:p>
          <a:p>
            <a:pPr eaLnBrk="1" hangingPunct="1"/>
            <a:r>
              <a:rPr lang="en-GB" altLang="fi-FI" sz="2400" kern="0" dirty="0" smtClean="0"/>
              <a:t>				distributed in a thick layer</a:t>
            </a:r>
          </a:p>
          <a:p>
            <a:pPr eaLnBrk="1" hangingPunct="1"/>
            <a:endParaRPr lang="en-GB" altLang="fi-FI" sz="2400" kern="0" dirty="0" smtClean="0"/>
          </a:p>
          <a:p>
            <a:pPr eaLnBrk="1" hangingPunct="1"/>
            <a:r>
              <a:rPr lang="en-GB" altLang="fi-FI" sz="2400" kern="0" dirty="0" smtClean="0"/>
              <a:t>Prognostic scheme -</a:t>
            </a:r>
            <a:r>
              <a:rPr lang="en-GB" altLang="fi-FI" sz="2400" kern="0" dirty="0"/>
              <a:t>	i</a:t>
            </a:r>
            <a:r>
              <a:rPr lang="en-GB" altLang="fi-FI" sz="2400" kern="0" dirty="0" smtClean="0"/>
              <a:t>ce-only layers </a:t>
            </a:r>
          </a:p>
          <a:p>
            <a:pPr eaLnBrk="1" hangingPunct="1"/>
            <a:endParaRPr lang="en-GB" altLang="fi-FI" sz="2400" kern="0" dirty="0" smtClean="0"/>
          </a:p>
          <a:p>
            <a:pPr eaLnBrk="1" hangingPunct="1"/>
            <a:r>
              <a:rPr lang="en-GB" altLang="fi-FI" sz="2400" kern="0" dirty="0" smtClean="0"/>
              <a:t>New prognostic scheme - 	‘realistic’ </a:t>
            </a:r>
            <a:r>
              <a:rPr lang="en-GB" altLang="fi-FI" sz="2400" kern="0" dirty="0" err="1" smtClean="0"/>
              <a:t>supercooled</a:t>
            </a:r>
            <a:r>
              <a:rPr lang="en-GB" altLang="fi-FI" sz="2400" kern="0" dirty="0" smtClean="0"/>
              <a:t> layers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2242011" cy="569912"/>
          </a:xfrm>
        </p:spPr>
        <p:txBody>
          <a:bodyPr/>
          <a:lstStyle/>
          <a:p>
            <a:pPr eaLnBrk="1" hangingPunct="1"/>
            <a:r>
              <a:rPr lang="en-US" altLang="fi-FI" dirty="0" smtClean="0"/>
              <a:t>Applications: ECMWF cloud scheme</a:t>
            </a:r>
            <a:endParaRPr lang="fi-FI" altLang="fi-FI" dirty="0" smtClean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6051550" y="6304062"/>
            <a:ext cx="2133600" cy="173037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" b="46400"/>
          <a:stretch/>
        </p:blipFill>
        <p:spPr>
          <a:xfrm>
            <a:off x="760992" y="1596256"/>
            <a:ext cx="7429500" cy="192824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>
            <a:off x="3779912" y="1452240"/>
            <a:ext cx="465939" cy="150406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1569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7" y="980728"/>
            <a:ext cx="9144000" cy="5522743"/>
          </a:xfrm>
          <a:prstGeom prst="rect">
            <a:avLst/>
          </a:prstGeo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2242011" cy="569912"/>
          </a:xfrm>
        </p:spPr>
        <p:txBody>
          <a:bodyPr/>
          <a:lstStyle/>
          <a:p>
            <a:pPr eaLnBrk="1" hangingPunct="1"/>
            <a:r>
              <a:rPr lang="en-US" altLang="fi-FI" dirty="0" smtClean="0"/>
              <a:t>Applications: ECMWF cloud scheme</a:t>
            </a:r>
            <a:endParaRPr lang="fi-FI" altLang="fi-FI" dirty="0" smtClean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sp>
        <p:nvSpPr>
          <p:cNvPr id="5" name="Oval 4"/>
          <p:cNvSpPr/>
          <p:nvPr/>
        </p:nvSpPr>
        <p:spPr bwMode="auto">
          <a:xfrm>
            <a:off x="2936112" y="1705454"/>
            <a:ext cx="1224136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483782" y="4005064"/>
            <a:ext cx="1224136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Connector 7"/>
          <p:cNvCxnSpPr>
            <a:stCxn id="5" idx="6"/>
            <a:endCxn id="9" idx="2"/>
          </p:cNvCxnSpPr>
          <p:nvPr/>
        </p:nvCxnSpPr>
        <p:spPr bwMode="auto">
          <a:xfrm>
            <a:off x="4160248" y="2101498"/>
            <a:ext cx="2323534" cy="229961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2762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23528" y="2507445"/>
            <a:ext cx="8229600" cy="569912"/>
          </a:xfrm>
        </p:spPr>
        <p:txBody>
          <a:bodyPr/>
          <a:lstStyle/>
          <a:p>
            <a:pPr eaLnBrk="1" hangingPunct="1"/>
            <a:r>
              <a:rPr lang="en-US" altLang="fi-FI" dirty="0" smtClean="0"/>
              <a:t>Synergy – combine clouds, aerosol, turbulence </a:t>
            </a:r>
            <a:endParaRPr lang="fi-FI" altLang="fi-FI" dirty="0" smtClean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sp>
        <p:nvSpPr>
          <p:cNvPr id="82" name="Title 1"/>
          <p:cNvSpPr txBox="1">
            <a:spLocks/>
          </p:cNvSpPr>
          <p:nvPr/>
        </p:nvSpPr>
        <p:spPr bwMode="auto">
          <a:xfrm>
            <a:off x="5198591" y="34755"/>
            <a:ext cx="3839518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kern="0" dirty="0" smtClean="0"/>
              <a:t>Mixed-phase clouds </a:t>
            </a:r>
            <a:endParaRPr lang="fi-FI" altLang="fi-FI" kern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8352" b="38169"/>
          <a:stretch/>
        </p:blipFill>
        <p:spPr>
          <a:xfrm>
            <a:off x="1301976" y="2996952"/>
            <a:ext cx="6891491" cy="3446273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 rotWithShape="1">
          <a:blip r:embed="rId2"/>
          <a:srcRect l="72556" t="47766" r="262" b="-1006"/>
          <a:stretch/>
        </p:blipFill>
        <p:spPr>
          <a:xfrm>
            <a:off x="755576" y="381816"/>
            <a:ext cx="2376264" cy="1944216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2"/>
          <a:srcRect l="52716" r="-491" b="52713"/>
          <a:stretch/>
        </p:blipFill>
        <p:spPr>
          <a:xfrm>
            <a:off x="4042222" y="655942"/>
            <a:ext cx="4176464" cy="172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4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10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26.3.2018</a:t>
            </a:fld>
            <a:endParaRPr lang="fi-FI" altLang="fi-FI" smtClean="0"/>
          </a:p>
        </p:txBody>
      </p:sp>
      <p:sp>
        <p:nvSpPr>
          <p:cNvPr id="2" name="TextBox 1"/>
          <p:cNvSpPr txBox="1"/>
          <p:nvPr/>
        </p:nvSpPr>
        <p:spPr>
          <a:xfrm>
            <a:off x="395536" y="1484784"/>
            <a:ext cx="86409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Wide variety of </a:t>
            </a:r>
            <a:r>
              <a:rPr lang="en-GB" sz="2400" dirty="0"/>
              <a:t>ground-based profiling </a:t>
            </a:r>
            <a:r>
              <a:rPr lang="en-GB" sz="2400" dirty="0" smtClean="0"/>
              <a:t>instruments in Finland</a:t>
            </a: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Many are state-of-the-art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Colocation enables synergy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High resolution profiling of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Clouds, Aerosol, Winds, Turbulence..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Suitable for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Process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Model assimilation and evaluation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err="1" smtClean="0"/>
              <a:t>Nowcasting</a:t>
            </a:r>
            <a:r>
              <a:rPr lang="en-GB" sz="2400" dirty="0" smtClean="0"/>
              <a:t> and forecasting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Most products will be available in NRT</a:t>
            </a:r>
          </a:p>
        </p:txBody>
      </p:sp>
    </p:spTree>
    <p:extLst>
      <p:ext uri="{BB962C8B-B14F-4D97-AF65-F5344CB8AC3E}">
        <p14:creationId xmlns:p14="http://schemas.microsoft.com/office/powerpoint/2010/main" val="133077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 smtClean="0"/>
              <a:t>Provide winds and turbulent parameters </a:t>
            </a:r>
            <a:br>
              <a:rPr lang="en-US" altLang="fi-FI" dirty="0" smtClean="0"/>
            </a:br>
            <a:r>
              <a:rPr lang="en-US" altLang="fi-FI" dirty="0" smtClean="0"/>
              <a:t>in the boundary layer</a:t>
            </a:r>
            <a:br>
              <a:rPr lang="en-US" altLang="fi-FI" dirty="0" smtClean="0"/>
            </a:br>
            <a:r>
              <a:rPr lang="en-US" altLang="fi-FI" dirty="0"/>
              <a:t/>
            </a:r>
            <a:br>
              <a:rPr lang="en-US" altLang="fi-FI" dirty="0"/>
            </a:br>
            <a:r>
              <a:rPr lang="en-US" altLang="fi-FI" dirty="0" smtClean="0"/>
              <a:t/>
            </a:r>
            <a:br>
              <a:rPr lang="en-US" altLang="fi-FI" dirty="0" smtClean="0"/>
            </a:br>
            <a:r>
              <a:rPr lang="en-US" altLang="fi-FI" dirty="0" smtClean="0"/>
              <a:t/>
            </a:r>
            <a:br>
              <a:rPr lang="en-US" altLang="fi-FI" dirty="0" smtClean="0"/>
            </a:br>
            <a:endParaRPr lang="fi-FI" altLang="fi-FI" dirty="0" smtClean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26.3.2018</a:t>
            </a:fld>
            <a:endParaRPr lang="fi-FI" altLang="fi-FI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780928"/>
            <a:ext cx="4752528" cy="201425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44054" y="103560"/>
            <a:ext cx="3799946" cy="569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108000" tIns="0" rIns="18000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kern="0" dirty="0" smtClean="0"/>
              <a:t>Doppler </a:t>
            </a:r>
            <a:r>
              <a:rPr lang="en-US" altLang="fi-FI" kern="0" dirty="0" err="1" smtClean="0"/>
              <a:t>lidar</a:t>
            </a:r>
            <a:r>
              <a:rPr lang="en-US" altLang="fi-FI" kern="0" dirty="0" smtClean="0"/>
              <a:t>, </a:t>
            </a:r>
            <a:r>
              <a:rPr lang="en-US" altLang="fi-FI" kern="0" dirty="0" err="1" smtClean="0"/>
              <a:t>sodar</a:t>
            </a:r>
            <a:r>
              <a:rPr lang="en-US" altLang="fi-FI" kern="0" dirty="0" smtClean="0"/>
              <a:t>  </a:t>
            </a:r>
            <a:endParaRPr lang="fi-FI" altLang="fi-FI" kern="0" dirty="0" smtClean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" t="4517" r="2690" b="29616"/>
          <a:stretch>
            <a:fillRect/>
          </a:stretch>
        </p:blipFill>
        <p:spPr bwMode="auto">
          <a:xfrm>
            <a:off x="4601812" y="2348880"/>
            <a:ext cx="4380764" cy="301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53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 smtClean="0"/>
              <a:t>FMI has 7 Doppler </a:t>
            </a:r>
            <a:r>
              <a:rPr lang="en-US" altLang="fi-FI" dirty="0" err="1" smtClean="0"/>
              <a:t>lidars</a:t>
            </a:r>
            <a:r>
              <a:rPr lang="en-US" altLang="fi-FI" dirty="0" smtClean="0"/>
              <a:t/>
            </a:r>
            <a:br>
              <a:rPr lang="en-US" altLang="fi-FI" dirty="0" smtClean="0"/>
            </a:br>
            <a:r>
              <a:rPr lang="en-US" altLang="fi-FI" dirty="0"/>
              <a:t>	</a:t>
            </a:r>
            <a:r>
              <a:rPr lang="en-US" altLang="fi-FI" dirty="0" smtClean="0"/>
              <a:t>5 in an operational network</a:t>
            </a:r>
            <a:br>
              <a:rPr lang="en-US" altLang="fi-FI" dirty="0" smtClean="0"/>
            </a:br>
            <a:r>
              <a:rPr lang="en-US" altLang="fi-FI" dirty="0"/>
              <a:t>	</a:t>
            </a:r>
            <a:r>
              <a:rPr lang="en-US" altLang="fi-FI" dirty="0" smtClean="0"/>
              <a:t>2 for campaigns</a:t>
            </a:r>
            <a:br>
              <a:rPr lang="en-US" altLang="fi-FI" dirty="0" smtClean="0"/>
            </a:br>
            <a:r>
              <a:rPr lang="en-US" altLang="fi-FI" dirty="0"/>
              <a:t/>
            </a:r>
            <a:br>
              <a:rPr lang="en-US" altLang="fi-FI" dirty="0"/>
            </a:br>
            <a:r>
              <a:rPr lang="en-US" altLang="fi-FI" dirty="0" smtClean="0"/>
              <a:t>Products also include:</a:t>
            </a:r>
            <a:br>
              <a:rPr lang="en-US" altLang="fi-FI" dirty="0" smtClean="0"/>
            </a:br>
            <a:r>
              <a:rPr lang="en-US" altLang="fi-FI" dirty="0"/>
              <a:t>	</a:t>
            </a:r>
            <a:r>
              <a:rPr lang="en-US" altLang="fi-FI" dirty="0" smtClean="0"/>
              <a:t>Wind shear</a:t>
            </a:r>
            <a:br>
              <a:rPr lang="en-US" altLang="fi-FI" dirty="0" smtClean="0"/>
            </a:br>
            <a:r>
              <a:rPr lang="en-US" altLang="fi-FI" dirty="0"/>
              <a:t>	</a:t>
            </a:r>
            <a:r>
              <a:rPr lang="en-US" altLang="fi-FI" dirty="0" smtClean="0">
                <a:solidFill>
                  <a:srgbClr val="0070C0"/>
                </a:solidFill>
              </a:rPr>
              <a:t>Low level jets</a:t>
            </a:r>
            <a:br>
              <a:rPr lang="en-US" altLang="fi-FI" dirty="0" smtClean="0">
                <a:solidFill>
                  <a:srgbClr val="0070C0"/>
                </a:solidFill>
              </a:rPr>
            </a:br>
            <a:r>
              <a:rPr lang="en-US" altLang="fi-FI" dirty="0">
                <a:solidFill>
                  <a:srgbClr val="0070C0"/>
                </a:solidFill>
              </a:rPr>
              <a:t>	</a:t>
            </a:r>
            <a:r>
              <a:rPr lang="en-US" altLang="fi-FI" dirty="0" smtClean="0">
                <a:solidFill>
                  <a:srgbClr val="0070C0"/>
                </a:solidFill>
              </a:rPr>
              <a:t>Mixing level height</a:t>
            </a:r>
            <a:br>
              <a:rPr lang="en-US" altLang="fi-FI" dirty="0" smtClean="0">
                <a:solidFill>
                  <a:srgbClr val="0070C0"/>
                </a:solidFill>
              </a:rPr>
            </a:br>
            <a:r>
              <a:rPr lang="en-US" altLang="fi-FI" dirty="0">
                <a:solidFill>
                  <a:srgbClr val="0070C0"/>
                </a:solidFill>
              </a:rPr>
              <a:t>	</a:t>
            </a:r>
            <a:r>
              <a:rPr lang="en-US" altLang="fi-FI" dirty="0" smtClean="0">
                <a:solidFill>
                  <a:srgbClr val="0070C0"/>
                </a:solidFill>
              </a:rPr>
              <a:t>BL classification</a:t>
            </a:r>
            <a:r>
              <a:rPr lang="en-US" altLang="fi-FI" dirty="0" smtClean="0"/>
              <a:t/>
            </a:r>
            <a:br>
              <a:rPr lang="en-US" altLang="fi-FI" dirty="0" smtClean="0"/>
            </a:br>
            <a:r>
              <a:rPr lang="en-US" altLang="fi-FI" dirty="0" smtClean="0"/>
              <a:t>	</a:t>
            </a:r>
            <a:r>
              <a:rPr lang="en-US" altLang="fi-FI" dirty="0" smtClean="0">
                <a:solidFill>
                  <a:schemeClr val="bg1">
                    <a:lumMod val="65000"/>
                  </a:schemeClr>
                </a:solidFill>
              </a:rPr>
              <a:t>Wind gusts</a:t>
            </a:r>
            <a:r>
              <a:rPr lang="en-US" altLang="fi-FI" dirty="0"/>
              <a:t/>
            </a:r>
            <a:br>
              <a:rPr lang="en-US" altLang="fi-FI" dirty="0"/>
            </a:br>
            <a:r>
              <a:rPr lang="en-US" altLang="fi-FI" dirty="0" smtClean="0"/>
              <a:t/>
            </a:r>
            <a:br>
              <a:rPr lang="en-US" altLang="fi-FI" dirty="0" smtClean="0"/>
            </a:br>
            <a:r>
              <a:rPr lang="en-US" altLang="fi-FI" dirty="0" smtClean="0"/>
              <a:t/>
            </a:r>
            <a:br>
              <a:rPr lang="en-US" altLang="fi-FI" dirty="0" smtClean="0"/>
            </a:br>
            <a:endParaRPr lang="fi-FI" altLang="fi-FI" dirty="0" smtClean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26.3.2018</a:t>
            </a:fld>
            <a:endParaRPr lang="fi-FI" altLang="fi-FI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588224" y="103560"/>
            <a:ext cx="2555776" cy="569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108000" tIns="0" rIns="18000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kern="0" dirty="0" smtClean="0"/>
              <a:t>Doppler </a:t>
            </a:r>
            <a:r>
              <a:rPr lang="en-US" altLang="fi-FI" kern="0" dirty="0" err="1" smtClean="0"/>
              <a:t>lidar</a:t>
            </a:r>
            <a:endParaRPr lang="fi-FI" altLang="fi-FI" kern="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4" t="6907" r="12877" b="54412"/>
          <a:stretch/>
        </p:blipFill>
        <p:spPr>
          <a:xfrm>
            <a:off x="7191036" y="1052736"/>
            <a:ext cx="1350151" cy="25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5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 smtClean="0"/>
              <a:t>Wind shear </a:t>
            </a:r>
            <a:r>
              <a:rPr lang="en-US" altLang="fi-FI" dirty="0" smtClean="0"/>
              <a:t/>
            </a:r>
            <a:br>
              <a:rPr lang="en-US" altLang="fi-FI" dirty="0" smtClean="0"/>
            </a:br>
            <a:endParaRPr lang="fi-FI" altLang="fi-FI" dirty="0" smtClean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44" y="1747265"/>
            <a:ext cx="7254110" cy="47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9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 smtClean="0"/>
              <a:t>Plume observations - </a:t>
            </a:r>
            <a:r>
              <a:rPr lang="en-US" altLang="fi-FI" dirty="0"/>
              <a:t>K</a:t>
            </a:r>
            <a:r>
              <a:rPr lang="en-US" altLang="fi-FI" dirty="0" smtClean="0"/>
              <a:t>uopio</a:t>
            </a:r>
            <a:br>
              <a:rPr lang="en-US" altLang="fi-FI" dirty="0" smtClean="0"/>
            </a:br>
            <a:endParaRPr lang="fi-FI" altLang="fi-FI" dirty="0" smtClean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1741474"/>
            <a:ext cx="9144729" cy="51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 smtClean="0"/>
              <a:t>Plume observations - </a:t>
            </a:r>
            <a:r>
              <a:rPr lang="en-US" altLang="fi-FI" dirty="0"/>
              <a:t>K</a:t>
            </a:r>
            <a:r>
              <a:rPr lang="en-US" altLang="fi-FI" dirty="0" smtClean="0"/>
              <a:t>uopio</a:t>
            </a:r>
            <a:br>
              <a:rPr lang="en-US" altLang="fi-FI" dirty="0" smtClean="0"/>
            </a:br>
            <a:endParaRPr lang="fi-FI" altLang="fi-FI" dirty="0" smtClean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2D4CFB-E9E9-4168-8E9C-92E73074DA54}" type="datetime1">
              <a:rPr lang="fi-FI" altLang="fi-FI" smtClean="0"/>
              <a:pPr/>
              <a:t>25.3.2018</a:t>
            </a:fld>
            <a:endParaRPr lang="fi-FI" altLang="fi-FI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1741474"/>
            <a:ext cx="9144727" cy="51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2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sz="2800" dirty="0" smtClean="0"/>
              <a:t>Re-suspended ash/dust – NCAS DL at </a:t>
            </a:r>
            <a:r>
              <a:rPr lang="en-US" altLang="fi-FI" sz="2800" dirty="0" err="1" smtClean="0"/>
              <a:t>Hatun</a:t>
            </a:r>
            <a:r>
              <a:rPr lang="en-US" altLang="fi-FI" sz="2800" dirty="0" smtClean="0"/>
              <a:t> (Iceland)</a:t>
            </a:r>
            <a:endParaRPr lang="fi-FI" altLang="fi-FI" sz="2800" dirty="0" smtClean="0"/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rgbClr val="808080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00476C38-99C6-4041-B2B5-096A730908F8}" type="datetime1">
              <a:rPr lang="fi-FI" altLang="fi-FI" sz="800" b="0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25.3.2018</a:t>
            </a:fld>
            <a:endParaRPr lang="fi-FI" altLang="fi-FI" sz="800" b="0" smtClean="0"/>
          </a:p>
        </p:txBody>
      </p:sp>
      <p:pic>
        <p:nvPicPr>
          <p:cNvPr id="30724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10"/>
          <a:stretch>
            <a:fillRect/>
          </a:stretch>
        </p:blipFill>
        <p:spPr>
          <a:xfrm>
            <a:off x="1187450" y="1736725"/>
            <a:ext cx="7021513" cy="2646363"/>
          </a:xfrm>
        </p:spPr>
      </p:pic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1019175" y="4797425"/>
            <a:ext cx="23336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3224" rIns="90000" bIns="45000"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808080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2800" b="0">
                <a:solidFill>
                  <a:srgbClr val="0000FF"/>
                </a:solidFill>
                <a:ea typeface="DejaVu Sans" pitchFamily="34" charset="2"/>
                <a:cs typeface="DejaVu Sans" pitchFamily="34" charset="2"/>
              </a:rPr>
              <a:t>Elevated dust</a:t>
            </a: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4211638" y="4797425"/>
            <a:ext cx="38163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3224" rIns="90000" bIns="45000"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808080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2800" b="0">
                <a:solidFill>
                  <a:srgbClr val="0000FF"/>
                </a:solidFill>
                <a:ea typeface="DejaVu Sans" pitchFamily="34" charset="2"/>
                <a:cs typeface="DejaVu Sans" pitchFamily="34" charset="2"/>
              </a:rPr>
              <a:t>Local dust being lofted</a:t>
            </a:r>
          </a:p>
        </p:txBody>
      </p:sp>
      <p:cxnSp>
        <p:nvCxnSpPr>
          <p:cNvPr id="30727" name="Straight Arrow Connector 4"/>
          <p:cNvCxnSpPr>
            <a:cxnSpLocks noChangeShapeType="1"/>
            <a:stCxn id="30725" idx="0"/>
          </p:cNvCxnSpPr>
          <p:nvPr/>
        </p:nvCxnSpPr>
        <p:spPr bwMode="auto">
          <a:xfrm flipV="1">
            <a:off x="2185988" y="3644900"/>
            <a:ext cx="1809750" cy="115252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8" name="Straight Arrow Connector 10"/>
          <p:cNvCxnSpPr>
            <a:cxnSpLocks noChangeShapeType="1"/>
            <a:stCxn id="30726" idx="0"/>
          </p:cNvCxnSpPr>
          <p:nvPr/>
        </p:nvCxnSpPr>
        <p:spPr bwMode="auto">
          <a:xfrm flipH="1" flipV="1">
            <a:off x="5364163" y="4221163"/>
            <a:ext cx="755650" cy="57626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9" name="Straight Arrow Connector 13"/>
          <p:cNvCxnSpPr>
            <a:cxnSpLocks noChangeShapeType="1"/>
            <a:stCxn id="30726" idx="0"/>
          </p:cNvCxnSpPr>
          <p:nvPr/>
        </p:nvCxnSpPr>
        <p:spPr bwMode="auto">
          <a:xfrm flipH="1" flipV="1">
            <a:off x="5894388" y="4221163"/>
            <a:ext cx="225425" cy="57626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0" name="Straight Arrow Connector 16"/>
          <p:cNvCxnSpPr>
            <a:cxnSpLocks noChangeShapeType="1"/>
            <a:stCxn id="30726" idx="0"/>
          </p:cNvCxnSpPr>
          <p:nvPr/>
        </p:nvCxnSpPr>
        <p:spPr bwMode="auto">
          <a:xfrm flipV="1">
            <a:off x="6119813" y="4221163"/>
            <a:ext cx="468312" cy="57626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1926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lmatieteenlaitos">
  <a:themeElements>
    <a:clrScheme name="Ilmatieteenlaitos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CBD30"/>
      </a:accent1>
      <a:accent2>
        <a:srgbClr val="54C247"/>
      </a:accent2>
      <a:accent3>
        <a:srgbClr val="FFFFFF"/>
      </a:accent3>
      <a:accent4>
        <a:srgbClr val="000000"/>
      </a:accent4>
      <a:accent5>
        <a:srgbClr val="FDDBAD"/>
      </a:accent5>
      <a:accent6>
        <a:srgbClr val="4BB03F"/>
      </a:accent6>
      <a:hlink>
        <a:srgbClr val="7AABDE"/>
      </a:hlink>
      <a:folHlink>
        <a:srgbClr val="D7DF21"/>
      </a:folHlink>
    </a:clrScheme>
    <a:fontScheme name="Ilmatieteenlaito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lmatieteenlai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matieteenlait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matieteenlait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matieteenlait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matieteenlait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matieteenlait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matieteenlait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matieteenlait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matieteenlait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matieteenlait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matieteenlait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matieteenlait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matieteenlaitos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D7DF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matieteenlaitos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BD30"/>
        </a:accent1>
        <a:accent2>
          <a:srgbClr val="54C247"/>
        </a:accent2>
        <a:accent3>
          <a:srgbClr val="FFFFFF"/>
        </a:accent3>
        <a:accent4>
          <a:srgbClr val="000000"/>
        </a:accent4>
        <a:accent5>
          <a:srgbClr val="FDDBAD"/>
        </a:accent5>
        <a:accent6>
          <a:srgbClr val="4BB03F"/>
        </a:accent6>
        <a:hlink>
          <a:srgbClr val="7AABDE"/>
        </a:hlink>
        <a:folHlink>
          <a:srgbClr val="D7DF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Ilmatieteenlaitos</Template>
  <TotalTime>4088</TotalTime>
  <Words>481</Words>
  <Application>Microsoft Office PowerPoint</Application>
  <PresentationFormat>On-screen Show (4:3)</PresentationFormat>
  <Paragraphs>184</Paragraphs>
  <Slides>38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DejaVu Sans</vt:lpstr>
      <vt:lpstr>Times New Roman</vt:lpstr>
      <vt:lpstr>Verdana</vt:lpstr>
      <vt:lpstr>Ilmatieteenlaitos</vt:lpstr>
      <vt:lpstr>Ground-based profiling of Clouds,  Aerosol, Winds and Turbulence</vt:lpstr>
      <vt:lpstr>Profiling capability in Finland</vt:lpstr>
      <vt:lpstr>PowerPoint Presentation</vt:lpstr>
      <vt:lpstr>Provide winds and turbulent parameters  in the boundary layer    </vt:lpstr>
      <vt:lpstr>FMI has 7 Doppler lidars  5 in an operational network  2 for campaigns  Products also include:  Wind shear  Low level jets  Mixing level height  BL classification  Wind gusts   </vt:lpstr>
      <vt:lpstr>Wind shear  </vt:lpstr>
      <vt:lpstr>Plume observations - Kuopio </vt:lpstr>
      <vt:lpstr>Plume observations - Kuopio </vt:lpstr>
      <vt:lpstr>Re-suspended ash/dust – NCAS DL at Hatun (Iceland)</vt:lpstr>
      <vt:lpstr>Re-suspended ash/dust – NCAS DL at Hatun (Iceland)</vt:lpstr>
      <vt:lpstr>Re-suspended ash/dust</vt:lpstr>
      <vt:lpstr>Marine Stratocumulus</vt:lpstr>
      <vt:lpstr>Advection of mixed layers in coastal regions  Example from Helsinki</vt:lpstr>
      <vt:lpstr>Advection of mixed layers in coastal regions  Example from Helsinki</vt:lpstr>
      <vt:lpstr>Advection of mixed layers in coastal regions  Example from Helsinki</vt:lpstr>
      <vt:lpstr>Originally designed to measure cloud base  Can do so much more!     </vt:lpstr>
      <vt:lpstr>Finnish network –  8 providing profiles     &gt; 50 operating  Cloud base Cloud phase Precipitation  Icing potential         </vt:lpstr>
      <vt:lpstr>PowerPoint Presentation</vt:lpstr>
      <vt:lpstr>What can we measure  why does the vertical profile matter?  Nowcasting, forecasting, climate prediction</vt:lpstr>
      <vt:lpstr>What is available in Finland  Nowcasting, forecasting, climate prediction  Science and applications</vt:lpstr>
      <vt:lpstr>PowerPoint Presentation</vt:lpstr>
      <vt:lpstr>Surface radiative fluxes</vt:lpstr>
      <vt:lpstr>PowerPoint Presentation</vt:lpstr>
      <vt:lpstr>PowerPoint Presentation</vt:lpstr>
      <vt:lpstr>Surface radiative fluxes</vt:lpstr>
      <vt:lpstr>PowerPoint Presentation</vt:lpstr>
      <vt:lpstr>PowerPoint Presentation</vt:lpstr>
      <vt:lpstr>PowerPoint Presentation</vt:lpstr>
      <vt:lpstr>PowerPoint Presentation</vt:lpstr>
      <vt:lpstr>Radiative fluxes</vt:lpstr>
      <vt:lpstr>PowerPoint Presentation</vt:lpstr>
      <vt:lpstr>PowerPoint Presentation</vt:lpstr>
      <vt:lpstr>Applications: ECMWF cloud scheme</vt:lpstr>
      <vt:lpstr>Applications: ECMWF cloud scheme</vt:lpstr>
      <vt:lpstr>Applications: ECMWF cloud scheme</vt:lpstr>
      <vt:lpstr>Applications: ECMWF cloud scheme</vt:lpstr>
      <vt:lpstr>Synergy – combine clouds, aerosol, turbulence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tahtinen</dc:creator>
  <cp:lastModifiedBy>Ewan O'Connor</cp:lastModifiedBy>
  <cp:revision>238</cp:revision>
  <cp:lastPrinted>2009-04-22T19:24:48Z</cp:lastPrinted>
  <dcterms:created xsi:type="dcterms:W3CDTF">2005-09-01T13:14:17Z</dcterms:created>
  <dcterms:modified xsi:type="dcterms:W3CDTF">2018-03-25T22:55:41Z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