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60" r:id="rId2"/>
    <p:sldId id="415" r:id="rId3"/>
    <p:sldId id="425" r:id="rId4"/>
    <p:sldId id="428" r:id="rId5"/>
    <p:sldId id="426" r:id="rId6"/>
    <p:sldId id="427" r:id="rId7"/>
    <p:sldId id="429" r:id="rId8"/>
    <p:sldId id="430" r:id="rId9"/>
    <p:sldId id="431" r:id="rId10"/>
    <p:sldId id="432" r:id="rId11"/>
    <p:sldId id="433" r:id="rId12"/>
    <p:sldId id="424" r:id="rId13"/>
    <p:sldId id="403" r:id="rId14"/>
    <p:sldId id="404" r:id="rId15"/>
    <p:sldId id="406" r:id="rId16"/>
    <p:sldId id="407" r:id="rId17"/>
    <p:sldId id="408" r:id="rId18"/>
    <p:sldId id="434" r:id="rId19"/>
    <p:sldId id="395" r:id="rId20"/>
    <p:sldId id="409" r:id="rId21"/>
    <p:sldId id="410" r:id="rId22"/>
    <p:sldId id="435" r:id="rId23"/>
    <p:sldId id="436" r:id="rId24"/>
    <p:sldId id="437" r:id="rId25"/>
    <p:sldId id="438" r:id="rId26"/>
    <p:sldId id="441" r:id="rId27"/>
    <p:sldId id="337" r:id="rId28"/>
    <p:sldId id="330" r:id="rId29"/>
    <p:sldId id="346" r:id="rId30"/>
    <p:sldId id="355" r:id="rId31"/>
    <p:sldId id="348" r:id="rId32"/>
    <p:sldId id="371" r:id="rId33"/>
    <p:sldId id="372" r:id="rId34"/>
    <p:sldId id="373" r:id="rId35"/>
    <p:sldId id="366" r:id="rId36"/>
    <p:sldId id="368" r:id="rId37"/>
    <p:sldId id="370" r:id="rId38"/>
    <p:sldId id="369" r:id="rId39"/>
    <p:sldId id="375" r:id="rId40"/>
    <p:sldId id="376" r:id="rId41"/>
    <p:sldId id="377" r:id="rId42"/>
    <p:sldId id="401" r:id="rId43"/>
    <p:sldId id="367" r:id="rId44"/>
    <p:sldId id="363" r:id="rId45"/>
    <p:sldId id="351" r:id="rId46"/>
    <p:sldId id="352" r:id="rId47"/>
    <p:sldId id="443" r:id="rId48"/>
    <p:sldId id="444" r:id="rId4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24" autoAdjust="0"/>
    <p:restoredTop sz="94680"/>
  </p:normalViewPr>
  <p:slideViewPr>
    <p:cSldViewPr snapToGrid="0" snapToObjects="1">
      <p:cViewPr varScale="1">
        <p:scale>
          <a:sx n="99" d="100"/>
          <a:sy n="99" d="100"/>
        </p:scale>
        <p:origin x="6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notesViewPr>
    <p:cSldViewPr snapToGrid="0" snapToObjects="1">
      <p:cViewPr varScale="1">
        <p:scale>
          <a:sx n="117" d="100"/>
          <a:sy n="117" d="100"/>
        </p:scale>
        <p:origin x="420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="" xmlns:a16="http://schemas.microsoft.com/office/drawing/2014/main" id="{7B44925A-0B05-D440-A516-F5B09ACE10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="" xmlns:a16="http://schemas.microsoft.com/office/drawing/2014/main" id="{1045E58B-1E3A-334C-9DE1-539CE3F32F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28AA5-8228-C046-BA4B-C44DBD55831E}" type="datetimeFigureOut">
              <a:rPr lang="fi-FI" smtClean="0"/>
              <a:t>15.6.2022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="" xmlns:a16="http://schemas.microsoft.com/office/drawing/2014/main" id="{08C913E0-5CB5-DF40-9B03-BAFB081786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="" xmlns:a16="http://schemas.microsoft.com/office/drawing/2014/main" id="{7C7E41D9-D3AD-7E40-8AA7-6F72546C0B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133F4-4B30-3B43-8B17-703B3FF77F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4410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087F5-8357-164C-8F12-2EFCA3C6D20B}" type="datetimeFigureOut">
              <a:rPr lang="fi-FI" smtClean="0"/>
              <a:t>15.6.2022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74E34-0749-9144-B79B-31DF5A3F88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304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="" xmlns:a16="http://schemas.microsoft.com/office/drawing/2014/main" id="{22665E0D-75C2-E94B-8135-F621B99D0778}"/>
              </a:ext>
            </a:extLst>
          </p:cNvPr>
          <p:cNvSpPr>
            <a:spLocks noChangeAspect="1"/>
          </p:cNvSpPr>
          <p:nvPr userDrawn="1"/>
        </p:nvSpPr>
        <p:spPr>
          <a:xfrm>
            <a:off x="6061100" y="0"/>
            <a:ext cx="61309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9" name="Patterni">
            <a:extLst>
              <a:ext uri="{FF2B5EF4-FFF2-40B4-BE49-F238E27FC236}">
                <a16:creationId xmlns="" xmlns:a16="http://schemas.microsoft.com/office/drawing/2014/main" id="{4285F6AA-0C7B-D54B-90F5-402BAEDC16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61100" y="0"/>
            <a:ext cx="1619759" cy="685800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=""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=""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=""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15.6.2022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=""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=""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81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4236BEAF-5685-5947-B6FB-B5AD74F82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67414"/>
            <a:ext cx="11160000" cy="71939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="" xmlns:a16="http://schemas.microsoft.com/office/drawing/2014/main" id="{26A49E86-C16A-E245-936A-BF86C0364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825625"/>
            <a:ext cx="11160000" cy="4104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/>
              <a:t>Muokkaa tekstin perustyylejä
toinen taso
kolmas taso
neljäs taso
viides taso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="" xmlns:a16="http://schemas.microsoft.com/office/drawing/2014/main" id="{66BD2314-7F0D-5444-B8A7-638BD9DB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72000" y="6173475"/>
            <a:ext cx="813599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646977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="" xmlns:a16="http://schemas.microsoft.com/office/drawing/2014/main" id="{90B6F790-057D-784A-9CB2-979D89E51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65125"/>
            <a:ext cx="1116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="" xmlns:a16="http://schemas.microsoft.com/office/drawing/2014/main" id="{4FCD46ED-2A86-484D-B7D1-49D101183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1825625"/>
            <a:ext cx="11160000" cy="410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="" xmlns:a16="http://schemas.microsoft.com/office/drawing/2014/main" id="{D5F1E16D-A262-DF4D-A3E1-C8A4054B2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72000" y="6173475"/>
            <a:ext cx="81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BE8AB2-9B50-D544-A2BB-62673476E5E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="" xmlns:a16="http://schemas.microsoft.com/office/drawing/2014/main" id="{5127E30D-647A-BE42-8CD4-1C75FA6664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2000" y="6120000"/>
            <a:ext cx="2329042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0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="" xmlns:a16="http://schemas.microsoft.com/office/drawing/2014/main" id="{1D0EFD97-DE91-3346-B2DD-CF72866C1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986531"/>
            <a:ext cx="5220000" cy="2387600"/>
          </a:xfrm>
        </p:spPr>
        <p:txBody>
          <a:bodyPr>
            <a:normAutofit/>
          </a:bodyPr>
          <a:lstStyle/>
          <a:p>
            <a:r>
              <a:rPr lang="fi-FI" sz="3600" dirty="0" err="1" smtClean="0"/>
              <a:t>Enhancing</a:t>
            </a:r>
            <a:r>
              <a:rPr lang="fi-FI" sz="3600" dirty="0" smtClean="0"/>
              <a:t> </a:t>
            </a:r>
            <a:r>
              <a:rPr lang="fi-FI" sz="3600" dirty="0" err="1" smtClean="0"/>
              <a:t>Finland’s</a:t>
            </a:r>
            <a:r>
              <a:rPr lang="fi-FI" sz="3600" dirty="0" smtClean="0"/>
              <a:t> </a:t>
            </a:r>
            <a:r>
              <a:rPr lang="fi-FI" sz="3600" dirty="0" err="1" smtClean="0"/>
              <a:t>ceilometer</a:t>
            </a:r>
            <a:r>
              <a:rPr lang="fi-FI" sz="3600" dirty="0" smtClean="0"/>
              <a:t> </a:t>
            </a:r>
            <a:r>
              <a:rPr lang="fi-FI" sz="3600" dirty="0" err="1" smtClean="0"/>
              <a:t>network</a:t>
            </a:r>
            <a:r>
              <a:rPr lang="fi-FI" sz="3600" dirty="0" smtClean="0"/>
              <a:t/>
            </a:r>
            <a:br>
              <a:rPr lang="fi-FI" sz="3600" dirty="0" smtClean="0"/>
            </a:br>
            <a:endParaRPr lang="fi-FI" sz="3600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="" xmlns:a16="http://schemas.microsoft.com/office/drawing/2014/main" id="{D5BF822B-2B51-674E-94CE-028C8369A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67487-54D6-EC42-84F0-257FE4D1A122}" type="datetime1">
              <a:rPr lang="fi-FI" smtClean="0"/>
              <a:t>15.6.2022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="" xmlns:a16="http://schemas.microsoft.com/office/drawing/2014/main" id="{8EF4AF94-6BCF-684C-9A05-8AFB592AE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Ewan O’Connor, </a:t>
            </a:r>
            <a:r>
              <a:rPr lang="fi-FI" dirty="0" smtClean="0"/>
              <a:t>Anne </a:t>
            </a:r>
            <a:r>
              <a:rPr lang="fi-FI" dirty="0" err="1" smtClean="0"/>
              <a:t>H</a:t>
            </a:r>
            <a:r>
              <a:rPr lang="fi-FI" dirty="0" err="1" smtClean="0"/>
              <a:t>irsikko</a:t>
            </a:r>
            <a:r>
              <a:rPr lang="fi-FI" dirty="0" smtClean="0"/>
              <a:t>, Simo Tukiainen, Minttu Tuononen, Maria </a:t>
            </a:r>
            <a:r>
              <a:rPr lang="fi-FI" dirty="0" err="1" smtClean="0"/>
              <a:t>Filioglu</a:t>
            </a:r>
            <a:r>
              <a:rPr lang="fi-FI" dirty="0" smtClean="0"/>
              <a:t>, Mika </a:t>
            </a:r>
            <a:r>
              <a:rPr lang="fi-FI" dirty="0" err="1" smtClean="0"/>
              <a:t>Komppula</a:t>
            </a:r>
            <a:r>
              <a:rPr lang="fi-FI" dirty="0" smtClean="0"/>
              <a:t>, </a:t>
            </a:r>
            <a:r>
              <a:rPr lang="fi-FI" dirty="0" err="1" smtClean="0"/>
              <a:t>Xiaoxia</a:t>
            </a:r>
            <a:r>
              <a:rPr lang="fi-FI" dirty="0" smtClean="0"/>
              <a:t> </a:t>
            </a:r>
            <a:r>
              <a:rPr lang="fi-FI" dirty="0" err="1" smtClean="0"/>
              <a:t>Shang</a:t>
            </a:r>
            <a:r>
              <a:rPr lang="fi-FI" dirty="0" smtClean="0"/>
              <a:t>, Jarkko Hirvonen, Antti Poikonen, Raimo Mäkinen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7906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Ceilometer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10</a:t>
            </a:fld>
            <a:endParaRPr lang="fi-FI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329535" y="877495"/>
            <a:ext cx="4042792" cy="293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i-FI" sz="2400" kern="0" dirty="0"/>
              <a:t>Solid-state laser</a:t>
            </a:r>
          </a:p>
          <a:p>
            <a:pPr eaLnBrk="1" hangingPunct="1"/>
            <a:r>
              <a:rPr lang="en-GB" altLang="fi-FI" sz="2400" kern="0" dirty="0"/>
              <a:t>Resolution:</a:t>
            </a:r>
          </a:p>
          <a:p>
            <a:pPr eaLnBrk="1" hangingPunct="1"/>
            <a:r>
              <a:rPr lang="en-GB" altLang="fi-FI" sz="2400" kern="0" dirty="0"/>
              <a:t>	&lt;30 m vertical</a:t>
            </a:r>
          </a:p>
          <a:p>
            <a:pPr eaLnBrk="1" hangingPunct="1"/>
            <a:r>
              <a:rPr lang="fi-FI" altLang="fi-FI" sz="2400" kern="0" dirty="0"/>
              <a:t>	&lt;30 s  </a:t>
            </a:r>
            <a:r>
              <a:rPr lang="fi-FI" altLang="fi-FI" sz="2400" kern="0" dirty="0" err="1"/>
              <a:t>time</a:t>
            </a:r>
            <a:endParaRPr lang="fi-FI" altLang="fi-FI" sz="2400" kern="0" dirty="0"/>
          </a:p>
          <a:p>
            <a:pPr eaLnBrk="1" hangingPunct="1"/>
            <a:endParaRPr lang="fi-FI" altLang="fi-FI" sz="2400" kern="0" dirty="0"/>
          </a:p>
          <a:p>
            <a:pPr eaLnBrk="1" hangingPunct="1"/>
            <a:r>
              <a:rPr lang="fi-FI" altLang="fi-FI" sz="2400" kern="0" dirty="0" err="1"/>
              <a:t>Provide</a:t>
            </a:r>
            <a:r>
              <a:rPr lang="fi-FI" altLang="fi-FI" sz="2400" kern="0" dirty="0"/>
              <a:t>:</a:t>
            </a:r>
          </a:p>
          <a:p>
            <a:pPr eaLnBrk="1" hangingPunct="1"/>
            <a:r>
              <a:rPr lang="fi-FI" altLang="fi-FI" sz="2400" kern="0" dirty="0"/>
              <a:t>	</a:t>
            </a:r>
            <a:r>
              <a:rPr lang="fi-FI" altLang="fi-FI" sz="2400" kern="0" dirty="0" err="1"/>
              <a:t>Cloud</a:t>
            </a:r>
            <a:r>
              <a:rPr lang="fi-FI" altLang="fi-FI" sz="2400" kern="0" dirty="0"/>
              <a:t> </a:t>
            </a:r>
            <a:r>
              <a:rPr lang="fi-FI" altLang="fi-FI" sz="2400" kern="0" dirty="0" err="1"/>
              <a:t>base</a:t>
            </a:r>
            <a:endParaRPr lang="fi-FI" altLang="fi-FI" sz="2400" kern="0" dirty="0"/>
          </a:p>
          <a:p>
            <a:pPr eaLnBrk="1" hangingPunct="1"/>
            <a:r>
              <a:rPr lang="fi-FI" altLang="fi-FI" sz="2400" kern="0" dirty="0"/>
              <a:t>	</a:t>
            </a:r>
            <a:r>
              <a:rPr lang="fi-FI" altLang="fi-FI" sz="2400" kern="0" dirty="0" err="1"/>
              <a:t>Cloud</a:t>
            </a:r>
            <a:r>
              <a:rPr lang="fi-FI" altLang="fi-FI" sz="2400" kern="0" dirty="0"/>
              <a:t> </a:t>
            </a:r>
            <a:r>
              <a:rPr lang="fi-FI" altLang="fi-FI" sz="2400" kern="0" dirty="0" err="1"/>
              <a:t>coverage</a:t>
            </a:r>
            <a:endParaRPr lang="fi-FI" altLang="fi-FI" sz="2400" kern="0" dirty="0"/>
          </a:p>
          <a:p>
            <a:pPr eaLnBrk="1" hangingPunct="1"/>
            <a:endParaRPr lang="fi-FI" altLang="fi-FI" sz="2400" kern="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002524" y="474090"/>
            <a:ext cx="3869476" cy="5137438"/>
            <a:chOff x="6522026" y="1069704"/>
            <a:chExt cx="2367925" cy="31438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8" r="35622"/>
            <a:stretch/>
          </p:blipFill>
          <p:spPr>
            <a:xfrm>
              <a:off x="7767292" y="1450798"/>
              <a:ext cx="1122659" cy="275293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1" t="2816" r="23776"/>
            <a:stretch/>
          </p:blipFill>
          <p:spPr>
            <a:xfrm>
              <a:off x="6522026" y="1437383"/>
              <a:ext cx="1245266" cy="276634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>
              <a:off x="6522026" y="1437383"/>
              <a:ext cx="2367925" cy="2776175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22026" y="1069704"/>
              <a:ext cx="2367924" cy="35785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Ceilometer: &lt;30 k€</a:t>
              </a:r>
              <a:endParaRPr lang="en-US" sz="3200" dirty="0"/>
            </a:p>
          </p:txBody>
        </p:sp>
      </p:grpSp>
      <p:cxnSp>
        <p:nvCxnSpPr>
          <p:cNvPr id="15" name="Straight Arrow Connector 14"/>
          <p:cNvCxnSpPr/>
          <p:nvPr/>
        </p:nvCxnSpPr>
        <p:spPr bwMode="auto">
          <a:xfrm flipH="1">
            <a:off x="1699452" y="4803160"/>
            <a:ext cx="203822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Oval 15"/>
          <p:cNvSpPr/>
          <p:nvPr/>
        </p:nvSpPr>
        <p:spPr bwMode="auto">
          <a:xfrm>
            <a:off x="1305032" y="4656759"/>
            <a:ext cx="144016" cy="28803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914894" y="5383236"/>
            <a:ext cx="564556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914893" y="5056264"/>
            <a:ext cx="0" cy="3269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141403" y="503508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Signal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11"/>
          <a:stretch/>
        </p:blipFill>
        <p:spPr>
          <a:xfrm>
            <a:off x="444058" y="4503366"/>
            <a:ext cx="373326" cy="594819"/>
          </a:xfrm>
          <a:prstGeom prst="rect">
            <a:avLst/>
          </a:prstGeom>
        </p:spPr>
      </p:pic>
      <p:sp>
        <p:nvSpPr>
          <p:cNvPr id="21" name="Cloud Callout 20"/>
          <p:cNvSpPr/>
          <p:nvPr/>
        </p:nvSpPr>
        <p:spPr>
          <a:xfrm>
            <a:off x="4807522" y="4619026"/>
            <a:ext cx="457200" cy="349567"/>
          </a:xfrm>
          <a:prstGeom prst="cloud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 22"/>
          <p:cNvSpPr/>
          <p:nvPr/>
        </p:nvSpPr>
        <p:spPr bwMode="auto">
          <a:xfrm>
            <a:off x="914894" y="5351407"/>
            <a:ext cx="1133108" cy="53009"/>
          </a:xfrm>
          <a:custGeom>
            <a:avLst/>
            <a:gdLst>
              <a:gd name="connsiteX0" fmla="*/ 0 w 1133108"/>
              <a:gd name="connsiteY0" fmla="*/ 6626 h 53009"/>
              <a:gd name="connsiteX1" fmla="*/ 72887 w 1133108"/>
              <a:gd name="connsiteY1" fmla="*/ 26504 h 53009"/>
              <a:gd name="connsiteX2" fmla="*/ 112644 w 1133108"/>
              <a:gd name="connsiteY2" fmla="*/ 6626 h 53009"/>
              <a:gd name="connsiteX3" fmla="*/ 172279 w 1133108"/>
              <a:gd name="connsiteY3" fmla="*/ 0 h 53009"/>
              <a:gd name="connsiteX4" fmla="*/ 238539 w 1133108"/>
              <a:gd name="connsiteY4" fmla="*/ 19878 h 53009"/>
              <a:gd name="connsiteX5" fmla="*/ 258418 w 1133108"/>
              <a:gd name="connsiteY5" fmla="*/ 13252 h 53009"/>
              <a:gd name="connsiteX6" fmla="*/ 284922 w 1133108"/>
              <a:gd name="connsiteY6" fmla="*/ 19878 h 53009"/>
              <a:gd name="connsiteX7" fmla="*/ 304800 w 1133108"/>
              <a:gd name="connsiteY7" fmla="*/ 26504 h 53009"/>
              <a:gd name="connsiteX8" fmla="*/ 351183 w 1133108"/>
              <a:gd name="connsiteY8" fmla="*/ 33131 h 53009"/>
              <a:gd name="connsiteX9" fmla="*/ 390939 w 1133108"/>
              <a:gd name="connsiteY9" fmla="*/ 19878 h 53009"/>
              <a:gd name="connsiteX10" fmla="*/ 410818 w 1133108"/>
              <a:gd name="connsiteY10" fmla="*/ 13252 h 53009"/>
              <a:gd name="connsiteX11" fmla="*/ 463826 w 1133108"/>
              <a:gd name="connsiteY11" fmla="*/ 0 h 53009"/>
              <a:gd name="connsiteX12" fmla="*/ 496957 w 1133108"/>
              <a:gd name="connsiteY12" fmla="*/ 6626 h 53009"/>
              <a:gd name="connsiteX13" fmla="*/ 516835 w 1133108"/>
              <a:gd name="connsiteY13" fmla="*/ 13252 h 53009"/>
              <a:gd name="connsiteX14" fmla="*/ 536713 w 1133108"/>
              <a:gd name="connsiteY14" fmla="*/ 6626 h 53009"/>
              <a:gd name="connsiteX15" fmla="*/ 576470 w 1133108"/>
              <a:gd name="connsiteY15" fmla="*/ 26504 h 53009"/>
              <a:gd name="connsiteX16" fmla="*/ 602974 w 1133108"/>
              <a:gd name="connsiteY16" fmla="*/ 19878 h 53009"/>
              <a:gd name="connsiteX17" fmla="*/ 642731 w 1133108"/>
              <a:gd name="connsiteY17" fmla="*/ 33131 h 53009"/>
              <a:gd name="connsiteX18" fmla="*/ 675861 w 1133108"/>
              <a:gd name="connsiteY18" fmla="*/ 13252 h 53009"/>
              <a:gd name="connsiteX19" fmla="*/ 682487 w 1133108"/>
              <a:gd name="connsiteY19" fmla="*/ 39757 h 53009"/>
              <a:gd name="connsiteX20" fmla="*/ 728870 w 1133108"/>
              <a:gd name="connsiteY20" fmla="*/ 13252 h 53009"/>
              <a:gd name="connsiteX21" fmla="*/ 748748 w 1133108"/>
              <a:gd name="connsiteY21" fmla="*/ 19878 h 53009"/>
              <a:gd name="connsiteX22" fmla="*/ 768626 w 1133108"/>
              <a:gd name="connsiteY22" fmla="*/ 13252 h 53009"/>
              <a:gd name="connsiteX23" fmla="*/ 821635 w 1133108"/>
              <a:gd name="connsiteY23" fmla="*/ 33131 h 53009"/>
              <a:gd name="connsiteX24" fmla="*/ 828261 w 1133108"/>
              <a:gd name="connsiteY24" fmla="*/ 53009 h 53009"/>
              <a:gd name="connsiteX25" fmla="*/ 848139 w 1133108"/>
              <a:gd name="connsiteY25" fmla="*/ 46383 h 53009"/>
              <a:gd name="connsiteX26" fmla="*/ 887896 w 1133108"/>
              <a:gd name="connsiteY26" fmla="*/ 19878 h 53009"/>
              <a:gd name="connsiteX27" fmla="*/ 927652 w 1133108"/>
              <a:gd name="connsiteY27" fmla="*/ 19878 h 53009"/>
              <a:gd name="connsiteX28" fmla="*/ 940905 w 1133108"/>
              <a:gd name="connsiteY28" fmla="*/ 33131 h 53009"/>
              <a:gd name="connsiteX29" fmla="*/ 960783 w 1133108"/>
              <a:gd name="connsiteY29" fmla="*/ 39757 h 53009"/>
              <a:gd name="connsiteX30" fmla="*/ 1000539 w 1133108"/>
              <a:gd name="connsiteY30" fmla="*/ 39757 h 53009"/>
              <a:gd name="connsiteX31" fmla="*/ 1020418 w 1133108"/>
              <a:gd name="connsiteY31" fmla="*/ 33131 h 53009"/>
              <a:gd name="connsiteX32" fmla="*/ 1053548 w 1133108"/>
              <a:gd name="connsiteY32" fmla="*/ 13252 h 53009"/>
              <a:gd name="connsiteX33" fmla="*/ 1060174 w 1133108"/>
              <a:gd name="connsiteY33" fmla="*/ 33131 h 53009"/>
              <a:gd name="connsiteX34" fmla="*/ 1093305 w 1133108"/>
              <a:gd name="connsiteY34" fmla="*/ 13252 h 53009"/>
              <a:gd name="connsiteX35" fmla="*/ 1113183 w 1133108"/>
              <a:gd name="connsiteY35" fmla="*/ 6626 h 53009"/>
              <a:gd name="connsiteX36" fmla="*/ 1119809 w 1133108"/>
              <a:gd name="connsiteY36" fmla="*/ 26504 h 53009"/>
              <a:gd name="connsiteX37" fmla="*/ 1133061 w 1133108"/>
              <a:gd name="connsiteY37" fmla="*/ 46383 h 53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33108" h="53009">
                <a:moveTo>
                  <a:pt x="0" y="6626"/>
                </a:moveTo>
                <a:cubicBezTo>
                  <a:pt x="24296" y="13252"/>
                  <a:pt x="47957" y="22943"/>
                  <a:pt x="72887" y="26504"/>
                </a:cubicBezTo>
                <a:cubicBezTo>
                  <a:pt x="90963" y="29086"/>
                  <a:pt x="97623" y="10381"/>
                  <a:pt x="112644" y="6626"/>
                </a:cubicBezTo>
                <a:cubicBezTo>
                  <a:pt x="132048" y="1775"/>
                  <a:pt x="152401" y="2209"/>
                  <a:pt x="172279" y="0"/>
                </a:cubicBezTo>
                <a:cubicBezTo>
                  <a:pt x="216861" y="29721"/>
                  <a:pt x="198157" y="31416"/>
                  <a:pt x="238539" y="19878"/>
                </a:cubicBezTo>
                <a:cubicBezTo>
                  <a:pt x="245255" y="17959"/>
                  <a:pt x="251792" y="15461"/>
                  <a:pt x="258418" y="13252"/>
                </a:cubicBezTo>
                <a:cubicBezTo>
                  <a:pt x="267253" y="15461"/>
                  <a:pt x="276166" y="17376"/>
                  <a:pt x="284922" y="19878"/>
                </a:cubicBezTo>
                <a:cubicBezTo>
                  <a:pt x="291638" y="21797"/>
                  <a:pt x="297951" y="25134"/>
                  <a:pt x="304800" y="26504"/>
                </a:cubicBezTo>
                <a:cubicBezTo>
                  <a:pt x="320115" y="29567"/>
                  <a:pt x="335722" y="30922"/>
                  <a:pt x="351183" y="33131"/>
                </a:cubicBezTo>
                <a:lnTo>
                  <a:pt x="390939" y="19878"/>
                </a:lnTo>
                <a:cubicBezTo>
                  <a:pt x="397565" y="17669"/>
                  <a:pt x="403969" y="14622"/>
                  <a:pt x="410818" y="13252"/>
                </a:cubicBezTo>
                <a:cubicBezTo>
                  <a:pt x="450797" y="5256"/>
                  <a:pt x="433264" y="10187"/>
                  <a:pt x="463826" y="0"/>
                </a:cubicBezTo>
                <a:cubicBezTo>
                  <a:pt x="489712" y="25884"/>
                  <a:pt x="462550" y="6626"/>
                  <a:pt x="496957" y="6626"/>
                </a:cubicBezTo>
                <a:cubicBezTo>
                  <a:pt x="503941" y="6626"/>
                  <a:pt x="510209" y="11043"/>
                  <a:pt x="516835" y="13252"/>
                </a:cubicBezTo>
                <a:cubicBezTo>
                  <a:pt x="523461" y="11043"/>
                  <a:pt x="529729" y="6626"/>
                  <a:pt x="536713" y="6626"/>
                </a:cubicBezTo>
                <a:cubicBezTo>
                  <a:pt x="550431" y="6626"/>
                  <a:pt x="566419" y="19803"/>
                  <a:pt x="576470" y="26504"/>
                </a:cubicBezTo>
                <a:cubicBezTo>
                  <a:pt x="585305" y="24295"/>
                  <a:pt x="593913" y="18972"/>
                  <a:pt x="602974" y="19878"/>
                </a:cubicBezTo>
                <a:cubicBezTo>
                  <a:pt x="616874" y="21268"/>
                  <a:pt x="642731" y="33131"/>
                  <a:pt x="642731" y="33131"/>
                </a:cubicBezTo>
                <a:cubicBezTo>
                  <a:pt x="646634" y="29228"/>
                  <a:pt x="666030" y="5879"/>
                  <a:pt x="675861" y="13252"/>
                </a:cubicBezTo>
                <a:cubicBezTo>
                  <a:pt x="683146" y="18716"/>
                  <a:pt x="680278" y="30922"/>
                  <a:pt x="682487" y="39757"/>
                </a:cubicBezTo>
                <a:cubicBezTo>
                  <a:pt x="697948" y="30922"/>
                  <a:pt x="711814" y="18369"/>
                  <a:pt x="728870" y="13252"/>
                </a:cubicBezTo>
                <a:cubicBezTo>
                  <a:pt x="735560" y="11245"/>
                  <a:pt x="741764" y="19878"/>
                  <a:pt x="748748" y="19878"/>
                </a:cubicBezTo>
                <a:cubicBezTo>
                  <a:pt x="755732" y="19878"/>
                  <a:pt x="762000" y="15461"/>
                  <a:pt x="768626" y="13252"/>
                </a:cubicBezTo>
                <a:cubicBezTo>
                  <a:pt x="811550" y="56172"/>
                  <a:pt x="732340" y="-17897"/>
                  <a:pt x="821635" y="33131"/>
                </a:cubicBezTo>
                <a:cubicBezTo>
                  <a:pt x="827699" y="36596"/>
                  <a:pt x="826052" y="46383"/>
                  <a:pt x="828261" y="53009"/>
                </a:cubicBezTo>
                <a:cubicBezTo>
                  <a:pt x="834887" y="50800"/>
                  <a:pt x="842328" y="50257"/>
                  <a:pt x="848139" y="46383"/>
                </a:cubicBezTo>
                <a:cubicBezTo>
                  <a:pt x="897773" y="13293"/>
                  <a:pt x="840632" y="35633"/>
                  <a:pt x="887896" y="19878"/>
                </a:cubicBezTo>
                <a:cubicBezTo>
                  <a:pt x="918281" y="50265"/>
                  <a:pt x="879515" y="19878"/>
                  <a:pt x="927652" y="19878"/>
                </a:cubicBezTo>
                <a:cubicBezTo>
                  <a:pt x="933900" y="19878"/>
                  <a:pt x="935548" y="29917"/>
                  <a:pt x="940905" y="33131"/>
                </a:cubicBezTo>
                <a:cubicBezTo>
                  <a:pt x="946894" y="36725"/>
                  <a:pt x="954157" y="37548"/>
                  <a:pt x="960783" y="39757"/>
                </a:cubicBezTo>
                <a:cubicBezTo>
                  <a:pt x="1013791" y="22088"/>
                  <a:pt x="947531" y="39757"/>
                  <a:pt x="1000539" y="39757"/>
                </a:cubicBezTo>
                <a:cubicBezTo>
                  <a:pt x="1007524" y="39757"/>
                  <a:pt x="1013792" y="35340"/>
                  <a:pt x="1020418" y="33131"/>
                </a:cubicBezTo>
                <a:cubicBezTo>
                  <a:pt x="1025786" y="27763"/>
                  <a:pt x="1042079" y="7517"/>
                  <a:pt x="1053548" y="13252"/>
                </a:cubicBezTo>
                <a:cubicBezTo>
                  <a:pt x="1059795" y="16376"/>
                  <a:pt x="1057965" y="26505"/>
                  <a:pt x="1060174" y="33131"/>
                </a:cubicBezTo>
                <a:cubicBezTo>
                  <a:pt x="1116490" y="14356"/>
                  <a:pt x="1047822" y="40541"/>
                  <a:pt x="1093305" y="13252"/>
                </a:cubicBezTo>
                <a:cubicBezTo>
                  <a:pt x="1099294" y="9659"/>
                  <a:pt x="1106557" y="8835"/>
                  <a:pt x="1113183" y="6626"/>
                </a:cubicBezTo>
                <a:cubicBezTo>
                  <a:pt x="1115392" y="13252"/>
                  <a:pt x="1116216" y="20515"/>
                  <a:pt x="1119809" y="26504"/>
                </a:cubicBezTo>
                <a:cubicBezTo>
                  <a:pt x="1134623" y="51194"/>
                  <a:pt x="1133061" y="30018"/>
                  <a:pt x="1133061" y="46383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2053194" y="5358077"/>
            <a:ext cx="610447" cy="45719"/>
          </a:xfrm>
          <a:custGeom>
            <a:avLst/>
            <a:gdLst>
              <a:gd name="connsiteX0" fmla="*/ 0 w 1133108"/>
              <a:gd name="connsiteY0" fmla="*/ 6626 h 53009"/>
              <a:gd name="connsiteX1" fmla="*/ 72887 w 1133108"/>
              <a:gd name="connsiteY1" fmla="*/ 26504 h 53009"/>
              <a:gd name="connsiteX2" fmla="*/ 112644 w 1133108"/>
              <a:gd name="connsiteY2" fmla="*/ 6626 h 53009"/>
              <a:gd name="connsiteX3" fmla="*/ 172279 w 1133108"/>
              <a:gd name="connsiteY3" fmla="*/ 0 h 53009"/>
              <a:gd name="connsiteX4" fmla="*/ 238539 w 1133108"/>
              <a:gd name="connsiteY4" fmla="*/ 19878 h 53009"/>
              <a:gd name="connsiteX5" fmla="*/ 258418 w 1133108"/>
              <a:gd name="connsiteY5" fmla="*/ 13252 h 53009"/>
              <a:gd name="connsiteX6" fmla="*/ 284922 w 1133108"/>
              <a:gd name="connsiteY6" fmla="*/ 19878 h 53009"/>
              <a:gd name="connsiteX7" fmla="*/ 304800 w 1133108"/>
              <a:gd name="connsiteY7" fmla="*/ 26504 h 53009"/>
              <a:gd name="connsiteX8" fmla="*/ 351183 w 1133108"/>
              <a:gd name="connsiteY8" fmla="*/ 33131 h 53009"/>
              <a:gd name="connsiteX9" fmla="*/ 390939 w 1133108"/>
              <a:gd name="connsiteY9" fmla="*/ 19878 h 53009"/>
              <a:gd name="connsiteX10" fmla="*/ 410818 w 1133108"/>
              <a:gd name="connsiteY10" fmla="*/ 13252 h 53009"/>
              <a:gd name="connsiteX11" fmla="*/ 463826 w 1133108"/>
              <a:gd name="connsiteY11" fmla="*/ 0 h 53009"/>
              <a:gd name="connsiteX12" fmla="*/ 496957 w 1133108"/>
              <a:gd name="connsiteY12" fmla="*/ 6626 h 53009"/>
              <a:gd name="connsiteX13" fmla="*/ 516835 w 1133108"/>
              <a:gd name="connsiteY13" fmla="*/ 13252 h 53009"/>
              <a:gd name="connsiteX14" fmla="*/ 536713 w 1133108"/>
              <a:gd name="connsiteY14" fmla="*/ 6626 h 53009"/>
              <a:gd name="connsiteX15" fmla="*/ 576470 w 1133108"/>
              <a:gd name="connsiteY15" fmla="*/ 26504 h 53009"/>
              <a:gd name="connsiteX16" fmla="*/ 602974 w 1133108"/>
              <a:gd name="connsiteY16" fmla="*/ 19878 h 53009"/>
              <a:gd name="connsiteX17" fmla="*/ 642731 w 1133108"/>
              <a:gd name="connsiteY17" fmla="*/ 33131 h 53009"/>
              <a:gd name="connsiteX18" fmla="*/ 675861 w 1133108"/>
              <a:gd name="connsiteY18" fmla="*/ 13252 h 53009"/>
              <a:gd name="connsiteX19" fmla="*/ 682487 w 1133108"/>
              <a:gd name="connsiteY19" fmla="*/ 39757 h 53009"/>
              <a:gd name="connsiteX20" fmla="*/ 728870 w 1133108"/>
              <a:gd name="connsiteY20" fmla="*/ 13252 h 53009"/>
              <a:gd name="connsiteX21" fmla="*/ 748748 w 1133108"/>
              <a:gd name="connsiteY21" fmla="*/ 19878 h 53009"/>
              <a:gd name="connsiteX22" fmla="*/ 768626 w 1133108"/>
              <a:gd name="connsiteY22" fmla="*/ 13252 h 53009"/>
              <a:gd name="connsiteX23" fmla="*/ 821635 w 1133108"/>
              <a:gd name="connsiteY23" fmla="*/ 33131 h 53009"/>
              <a:gd name="connsiteX24" fmla="*/ 828261 w 1133108"/>
              <a:gd name="connsiteY24" fmla="*/ 53009 h 53009"/>
              <a:gd name="connsiteX25" fmla="*/ 848139 w 1133108"/>
              <a:gd name="connsiteY25" fmla="*/ 46383 h 53009"/>
              <a:gd name="connsiteX26" fmla="*/ 887896 w 1133108"/>
              <a:gd name="connsiteY26" fmla="*/ 19878 h 53009"/>
              <a:gd name="connsiteX27" fmla="*/ 927652 w 1133108"/>
              <a:gd name="connsiteY27" fmla="*/ 19878 h 53009"/>
              <a:gd name="connsiteX28" fmla="*/ 940905 w 1133108"/>
              <a:gd name="connsiteY28" fmla="*/ 33131 h 53009"/>
              <a:gd name="connsiteX29" fmla="*/ 960783 w 1133108"/>
              <a:gd name="connsiteY29" fmla="*/ 39757 h 53009"/>
              <a:gd name="connsiteX30" fmla="*/ 1000539 w 1133108"/>
              <a:gd name="connsiteY30" fmla="*/ 39757 h 53009"/>
              <a:gd name="connsiteX31" fmla="*/ 1020418 w 1133108"/>
              <a:gd name="connsiteY31" fmla="*/ 33131 h 53009"/>
              <a:gd name="connsiteX32" fmla="*/ 1053548 w 1133108"/>
              <a:gd name="connsiteY32" fmla="*/ 13252 h 53009"/>
              <a:gd name="connsiteX33" fmla="*/ 1060174 w 1133108"/>
              <a:gd name="connsiteY33" fmla="*/ 33131 h 53009"/>
              <a:gd name="connsiteX34" fmla="*/ 1093305 w 1133108"/>
              <a:gd name="connsiteY34" fmla="*/ 13252 h 53009"/>
              <a:gd name="connsiteX35" fmla="*/ 1113183 w 1133108"/>
              <a:gd name="connsiteY35" fmla="*/ 6626 h 53009"/>
              <a:gd name="connsiteX36" fmla="*/ 1119809 w 1133108"/>
              <a:gd name="connsiteY36" fmla="*/ 26504 h 53009"/>
              <a:gd name="connsiteX37" fmla="*/ 1133061 w 1133108"/>
              <a:gd name="connsiteY37" fmla="*/ 46383 h 53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33108" h="53009">
                <a:moveTo>
                  <a:pt x="0" y="6626"/>
                </a:moveTo>
                <a:cubicBezTo>
                  <a:pt x="24296" y="13252"/>
                  <a:pt x="47957" y="22943"/>
                  <a:pt x="72887" y="26504"/>
                </a:cubicBezTo>
                <a:cubicBezTo>
                  <a:pt x="90963" y="29086"/>
                  <a:pt x="97623" y="10381"/>
                  <a:pt x="112644" y="6626"/>
                </a:cubicBezTo>
                <a:cubicBezTo>
                  <a:pt x="132048" y="1775"/>
                  <a:pt x="152401" y="2209"/>
                  <a:pt x="172279" y="0"/>
                </a:cubicBezTo>
                <a:cubicBezTo>
                  <a:pt x="216861" y="29721"/>
                  <a:pt x="198157" y="31416"/>
                  <a:pt x="238539" y="19878"/>
                </a:cubicBezTo>
                <a:cubicBezTo>
                  <a:pt x="245255" y="17959"/>
                  <a:pt x="251792" y="15461"/>
                  <a:pt x="258418" y="13252"/>
                </a:cubicBezTo>
                <a:cubicBezTo>
                  <a:pt x="267253" y="15461"/>
                  <a:pt x="276166" y="17376"/>
                  <a:pt x="284922" y="19878"/>
                </a:cubicBezTo>
                <a:cubicBezTo>
                  <a:pt x="291638" y="21797"/>
                  <a:pt x="297951" y="25134"/>
                  <a:pt x="304800" y="26504"/>
                </a:cubicBezTo>
                <a:cubicBezTo>
                  <a:pt x="320115" y="29567"/>
                  <a:pt x="335722" y="30922"/>
                  <a:pt x="351183" y="33131"/>
                </a:cubicBezTo>
                <a:lnTo>
                  <a:pt x="390939" y="19878"/>
                </a:lnTo>
                <a:cubicBezTo>
                  <a:pt x="397565" y="17669"/>
                  <a:pt x="403969" y="14622"/>
                  <a:pt x="410818" y="13252"/>
                </a:cubicBezTo>
                <a:cubicBezTo>
                  <a:pt x="450797" y="5256"/>
                  <a:pt x="433264" y="10187"/>
                  <a:pt x="463826" y="0"/>
                </a:cubicBezTo>
                <a:cubicBezTo>
                  <a:pt x="489712" y="25884"/>
                  <a:pt x="462550" y="6626"/>
                  <a:pt x="496957" y="6626"/>
                </a:cubicBezTo>
                <a:cubicBezTo>
                  <a:pt x="503941" y="6626"/>
                  <a:pt x="510209" y="11043"/>
                  <a:pt x="516835" y="13252"/>
                </a:cubicBezTo>
                <a:cubicBezTo>
                  <a:pt x="523461" y="11043"/>
                  <a:pt x="529729" y="6626"/>
                  <a:pt x="536713" y="6626"/>
                </a:cubicBezTo>
                <a:cubicBezTo>
                  <a:pt x="550431" y="6626"/>
                  <a:pt x="566419" y="19803"/>
                  <a:pt x="576470" y="26504"/>
                </a:cubicBezTo>
                <a:cubicBezTo>
                  <a:pt x="585305" y="24295"/>
                  <a:pt x="593913" y="18972"/>
                  <a:pt x="602974" y="19878"/>
                </a:cubicBezTo>
                <a:cubicBezTo>
                  <a:pt x="616874" y="21268"/>
                  <a:pt x="642731" y="33131"/>
                  <a:pt x="642731" y="33131"/>
                </a:cubicBezTo>
                <a:cubicBezTo>
                  <a:pt x="646634" y="29228"/>
                  <a:pt x="666030" y="5879"/>
                  <a:pt x="675861" y="13252"/>
                </a:cubicBezTo>
                <a:cubicBezTo>
                  <a:pt x="683146" y="18716"/>
                  <a:pt x="680278" y="30922"/>
                  <a:pt x="682487" y="39757"/>
                </a:cubicBezTo>
                <a:cubicBezTo>
                  <a:pt x="697948" y="30922"/>
                  <a:pt x="711814" y="18369"/>
                  <a:pt x="728870" y="13252"/>
                </a:cubicBezTo>
                <a:cubicBezTo>
                  <a:pt x="735560" y="11245"/>
                  <a:pt x="741764" y="19878"/>
                  <a:pt x="748748" y="19878"/>
                </a:cubicBezTo>
                <a:cubicBezTo>
                  <a:pt x="755732" y="19878"/>
                  <a:pt x="762000" y="15461"/>
                  <a:pt x="768626" y="13252"/>
                </a:cubicBezTo>
                <a:cubicBezTo>
                  <a:pt x="811550" y="56172"/>
                  <a:pt x="732340" y="-17897"/>
                  <a:pt x="821635" y="33131"/>
                </a:cubicBezTo>
                <a:cubicBezTo>
                  <a:pt x="827699" y="36596"/>
                  <a:pt x="826052" y="46383"/>
                  <a:pt x="828261" y="53009"/>
                </a:cubicBezTo>
                <a:cubicBezTo>
                  <a:pt x="834887" y="50800"/>
                  <a:pt x="842328" y="50257"/>
                  <a:pt x="848139" y="46383"/>
                </a:cubicBezTo>
                <a:cubicBezTo>
                  <a:pt x="897773" y="13293"/>
                  <a:pt x="840632" y="35633"/>
                  <a:pt x="887896" y="19878"/>
                </a:cubicBezTo>
                <a:cubicBezTo>
                  <a:pt x="918281" y="50265"/>
                  <a:pt x="879515" y="19878"/>
                  <a:pt x="927652" y="19878"/>
                </a:cubicBezTo>
                <a:cubicBezTo>
                  <a:pt x="933900" y="19878"/>
                  <a:pt x="935548" y="29917"/>
                  <a:pt x="940905" y="33131"/>
                </a:cubicBezTo>
                <a:cubicBezTo>
                  <a:pt x="946894" y="36725"/>
                  <a:pt x="954157" y="37548"/>
                  <a:pt x="960783" y="39757"/>
                </a:cubicBezTo>
                <a:cubicBezTo>
                  <a:pt x="1013791" y="22088"/>
                  <a:pt x="947531" y="39757"/>
                  <a:pt x="1000539" y="39757"/>
                </a:cubicBezTo>
                <a:cubicBezTo>
                  <a:pt x="1007524" y="39757"/>
                  <a:pt x="1013792" y="35340"/>
                  <a:pt x="1020418" y="33131"/>
                </a:cubicBezTo>
                <a:cubicBezTo>
                  <a:pt x="1025786" y="27763"/>
                  <a:pt x="1042079" y="7517"/>
                  <a:pt x="1053548" y="13252"/>
                </a:cubicBezTo>
                <a:cubicBezTo>
                  <a:pt x="1059795" y="16376"/>
                  <a:pt x="1057965" y="26505"/>
                  <a:pt x="1060174" y="33131"/>
                </a:cubicBezTo>
                <a:cubicBezTo>
                  <a:pt x="1116490" y="14356"/>
                  <a:pt x="1047822" y="40541"/>
                  <a:pt x="1093305" y="13252"/>
                </a:cubicBezTo>
                <a:cubicBezTo>
                  <a:pt x="1099294" y="9659"/>
                  <a:pt x="1106557" y="8835"/>
                  <a:pt x="1113183" y="6626"/>
                </a:cubicBezTo>
                <a:cubicBezTo>
                  <a:pt x="1115392" y="13252"/>
                  <a:pt x="1116216" y="20515"/>
                  <a:pt x="1119809" y="26504"/>
                </a:cubicBezTo>
                <a:cubicBezTo>
                  <a:pt x="1134623" y="51194"/>
                  <a:pt x="1133061" y="30018"/>
                  <a:pt x="1133061" y="46383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  <p:sp>
        <p:nvSpPr>
          <p:cNvPr id="26" name="Freeform 25"/>
          <p:cNvSpPr/>
          <p:nvPr/>
        </p:nvSpPr>
        <p:spPr bwMode="auto">
          <a:xfrm>
            <a:off x="2676462" y="5359569"/>
            <a:ext cx="356190" cy="48133"/>
          </a:xfrm>
          <a:custGeom>
            <a:avLst/>
            <a:gdLst>
              <a:gd name="connsiteX0" fmla="*/ 0 w 356190"/>
              <a:gd name="connsiteY0" fmla="*/ 47846 h 48133"/>
              <a:gd name="connsiteX1" fmla="*/ 26581 w 356190"/>
              <a:gd name="connsiteY1" fmla="*/ 26581 h 48133"/>
              <a:gd name="connsiteX2" fmla="*/ 42530 w 356190"/>
              <a:gd name="connsiteY2" fmla="*/ 31897 h 48133"/>
              <a:gd name="connsiteX3" fmla="*/ 58479 w 356190"/>
              <a:gd name="connsiteY3" fmla="*/ 26581 h 48133"/>
              <a:gd name="connsiteX4" fmla="*/ 74428 w 356190"/>
              <a:gd name="connsiteY4" fmla="*/ 10632 h 48133"/>
              <a:gd name="connsiteX5" fmla="*/ 90376 w 356190"/>
              <a:gd name="connsiteY5" fmla="*/ 21265 h 48133"/>
              <a:gd name="connsiteX6" fmla="*/ 106325 w 356190"/>
              <a:gd name="connsiteY6" fmla="*/ 26581 h 48133"/>
              <a:gd name="connsiteX7" fmla="*/ 138223 w 356190"/>
              <a:gd name="connsiteY7" fmla="*/ 21265 h 48133"/>
              <a:gd name="connsiteX8" fmla="*/ 154172 w 356190"/>
              <a:gd name="connsiteY8" fmla="*/ 15949 h 48133"/>
              <a:gd name="connsiteX9" fmla="*/ 170121 w 356190"/>
              <a:gd name="connsiteY9" fmla="*/ 26581 h 48133"/>
              <a:gd name="connsiteX10" fmla="*/ 186069 w 356190"/>
              <a:gd name="connsiteY10" fmla="*/ 31897 h 48133"/>
              <a:gd name="connsiteX11" fmla="*/ 202018 w 356190"/>
              <a:gd name="connsiteY11" fmla="*/ 47846 h 48133"/>
              <a:gd name="connsiteX12" fmla="*/ 233916 w 356190"/>
              <a:gd name="connsiteY12" fmla="*/ 15949 h 48133"/>
              <a:gd name="connsiteX13" fmla="*/ 249865 w 356190"/>
              <a:gd name="connsiteY13" fmla="*/ 10632 h 48133"/>
              <a:gd name="connsiteX14" fmla="*/ 255181 w 356190"/>
              <a:gd name="connsiteY14" fmla="*/ 26581 h 48133"/>
              <a:gd name="connsiteX15" fmla="*/ 271130 w 356190"/>
              <a:gd name="connsiteY15" fmla="*/ 21265 h 48133"/>
              <a:gd name="connsiteX16" fmla="*/ 303028 w 356190"/>
              <a:gd name="connsiteY16" fmla="*/ 5316 h 48133"/>
              <a:gd name="connsiteX17" fmla="*/ 308344 w 356190"/>
              <a:gd name="connsiteY17" fmla="*/ 31897 h 48133"/>
              <a:gd name="connsiteX18" fmla="*/ 324293 w 356190"/>
              <a:gd name="connsiteY18" fmla="*/ 15949 h 48133"/>
              <a:gd name="connsiteX19" fmla="*/ 345558 w 356190"/>
              <a:gd name="connsiteY19" fmla="*/ 0 h 48133"/>
              <a:gd name="connsiteX20" fmla="*/ 356190 w 356190"/>
              <a:gd name="connsiteY20" fmla="*/ 15949 h 4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6190" h="48133">
                <a:moveTo>
                  <a:pt x="0" y="47846"/>
                </a:moveTo>
                <a:cubicBezTo>
                  <a:pt x="8860" y="40758"/>
                  <a:pt x="15957" y="30565"/>
                  <a:pt x="26581" y="26581"/>
                </a:cubicBezTo>
                <a:cubicBezTo>
                  <a:pt x="31828" y="24613"/>
                  <a:pt x="36926" y="31897"/>
                  <a:pt x="42530" y="31897"/>
                </a:cubicBezTo>
                <a:cubicBezTo>
                  <a:pt x="48134" y="31897"/>
                  <a:pt x="53163" y="28353"/>
                  <a:pt x="58479" y="26581"/>
                </a:cubicBezTo>
                <a:cubicBezTo>
                  <a:pt x="63795" y="21265"/>
                  <a:pt x="67012" y="11868"/>
                  <a:pt x="74428" y="10632"/>
                </a:cubicBezTo>
                <a:cubicBezTo>
                  <a:pt x="80730" y="9582"/>
                  <a:pt x="84661" y="18408"/>
                  <a:pt x="90376" y="21265"/>
                </a:cubicBezTo>
                <a:cubicBezTo>
                  <a:pt x="95388" y="23771"/>
                  <a:pt x="101009" y="24809"/>
                  <a:pt x="106325" y="26581"/>
                </a:cubicBezTo>
                <a:cubicBezTo>
                  <a:pt x="116958" y="24809"/>
                  <a:pt x="127700" y="23603"/>
                  <a:pt x="138223" y="21265"/>
                </a:cubicBezTo>
                <a:cubicBezTo>
                  <a:pt x="143693" y="20049"/>
                  <a:pt x="148644" y="15028"/>
                  <a:pt x="154172" y="15949"/>
                </a:cubicBezTo>
                <a:cubicBezTo>
                  <a:pt x="160474" y="16999"/>
                  <a:pt x="164406" y="23724"/>
                  <a:pt x="170121" y="26581"/>
                </a:cubicBezTo>
                <a:cubicBezTo>
                  <a:pt x="175133" y="29087"/>
                  <a:pt x="180753" y="30125"/>
                  <a:pt x="186069" y="31897"/>
                </a:cubicBezTo>
                <a:cubicBezTo>
                  <a:pt x="191385" y="37213"/>
                  <a:pt x="194885" y="50223"/>
                  <a:pt x="202018" y="47846"/>
                </a:cubicBezTo>
                <a:cubicBezTo>
                  <a:pt x="216283" y="43091"/>
                  <a:pt x="219651" y="20705"/>
                  <a:pt x="233916" y="15949"/>
                </a:cubicBezTo>
                <a:lnTo>
                  <a:pt x="249865" y="10632"/>
                </a:lnTo>
                <a:cubicBezTo>
                  <a:pt x="251637" y="15948"/>
                  <a:pt x="250169" y="24075"/>
                  <a:pt x="255181" y="26581"/>
                </a:cubicBezTo>
                <a:cubicBezTo>
                  <a:pt x="260193" y="29087"/>
                  <a:pt x="266118" y="23771"/>
                  <a:pt x="271130" y="21265"/>
                </a:cubicBezTo>
                <a:cubicBezTo>
                  <a:pt x="312353" y="653"/>
                  <a:pt x="262940" y="18678"/>
                  <a:pt x="303028" y="5316"/>
                </a:cubicBezTo>
                <a:cubicBezTo>
                  <a:pt x="304800" y="14176"/>
                  <a:pt x="300262" y="27856"/>
                  <a:pt x="308344" y="31897"/>
                </a:cubicBezTo>
                <a:cubicBezTo>
                  <a:pt x="315068" y="35259"/>
                  <a:pt x="318585" y="20842"/>
                  <a:pt x="324293" y="15949"/>
                </a:cubicBezTo>
                <a:cubicBezTo>
                  <a:pt x="331020" y="10183"/>
                  <a:pt x="338470" y="5316"/>
                  <a:pt x="345558" y="0"/>
                </a:cubicBezTo>
                <a:cubicBezTo>
                  <a:pt x="351434" y="17630"/>
                  <a:pt x="345270" y="15949"/>
                  <a:pt x="356190" y="15949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  <p:sp>
        <p:nvSpPr>
          <p:cNvPr id="22" name="Freeform 21"/>
          <p:cNvSpPr/>
          <p:nvPr/>
        </p:nvSpPr>
        <p:spPr bwMode="auto">
          <a:xfrm>
            <a:off x="3018980" y="5330097"/>
            <a:ext cx="659219" cy="65040"/>
          </a:xfrm>
          <a:custGeom>
            <a:avLst/>
            <a:gdLst>
              <a:gd name="connsiteX0" fmla="*/ 0 w 659219"/>
              <a:gd name="connsiteY0" fmla="*/ 42530 h 65040"/>
              <a:gd name="connsiteX1" fmla="*/ 116958 w 659219"/>
              <a:gd name="connsiteY1" fmla="*/ 58479 h 65040"/>
              <a:gd name="connsiteX2" fmla="*/ 85060 w 659219"/>
              <a:gd name="connsiteY2" fmla="*/ 63795 h 65040"/>
              <a:gd name="connsiteX3" fmla="*/ 90377 w 659219"/>
              <a:gd name="connsiteY3" fmla="*/ 47846 h 65040"/>
              <a:gd name="connsiteX4" fmla="*/ 127591 w 659219"/>
              <a:gd name="connsiteY4" fmla="*/ 37214 h 65040"/>
              <a:gd name="connsiteX5" fmla="*/ 143540 w 659219"/>
              <a:gd name="connsiteY5" fmla="*/ 42530 h 65040"/>
              <a:gd name="connsiteX6" fmla="*/ 164805 w 659219"/>
              <a:gd name="connsiteY6" fmla="*/ 21265 h 65040"/>
              <a:gd name="connsiteX7" fmla="*/ 170121 w 659219"/>
              <a:gd name="connsiteY7" fmla="*/ 47846 h 65040"/>
              <a:gd name="connsiteX8" fmla="*/ 180754 w 659219"/>
              <a:gd name="connsiteY8" fmla="*/ 63795 h 65040"/>
              <a:gd name="connsiteX9" fmla="*/ 191386 w 659219"/>
              <a:gd name="connsiteY9" fmla="*/ 47846 h 65040"/>
              <a:gd name="connsiteX10" fmla="*/ 207335 w 659219"/>
              <a:gd name="connsiteY10" fmla="*/ 53163 h 65040"/>
              <a:gd name="connsiteX11" fmla="*/ 223284 w 659219"/>
              <a:gd name="connsiteY11" fmla="*/ 47846 h 65040"/>
              <a:gd name="connsiteX12" fmla="*/ 249865 w 659219"/>
              <a:gd name="connsiteY12" fmla="*/ 58479 h 65040"/>
              <a:gd name="connsiteX13" fmla="*/ 265814 w 659219"/>
              <a:gd name="connsiteY13" fmla="*/ 63795 h 65040"/>
              <a:gd name="connsiteX14" fmla="*/ 287079 w 659219"/>
              <a:gd name="connsiteY14" fmla="*/ 47846 h 65040"/>
              <a:gd name="connsiteX15" fmla="*/ 303028 w 659219"/>
              <a:gd name="connsiteY15" fmla="*/ 15949 h 65040"/>
              <a:gd name="connsiteX16" fmla="*/ 318977 w 659219"/>
              <a:gd name="connsiteY16" fmla="*/ 26581 h 65040"/>
              <a:gd name="connsiteX17" fmla="*/ 350874 w 659219"/>
              <a:gd name="connsiteY17" fmla="*/ 0 h 65040"/>
              <a:gd name="connsiteX18" fmla="*/ 356191 w 659219"/>
              <a:gd name="connsiteY18" fmla="*/ 15949 h 65040"/>
              <a:gd name="connsiteX19" fmla="*/ 361507 w 659219"/>
              <a:gd name="connsiteY19" fmla="*/ 42530 h 65040"/>
              <a:gd name="connsiteX20" fmla="*/ 372140 w 659219"/>
              <a:gd name="connsiteY20" fmla="*/ 26581 h 65040"/>
              <a:gd name="connsiteX21" fmla="*/ 409354 w 659219"/>
              <a:gd name="connsiteY21" fmla="*/ 31898 h 65040"/>
              <a:gd name="connsiteX22" fmla="*/ 419986 w 659219"/>
              <a:gd name="connsiteY22" fmla="*/ 47846 h 65040"/>
              <a:gd name="connsiteX23" fmla="*/ 451884 w 659219"/>
              <a:gd name="connsiteY23" fmla="*/ 58479 h 65040"/>
              <a:gd name="connsiteX24" fmla="*/ 505047 w 659219"/>
              <a:gd name="connsiteY24" fmla="*/ 42530 h 65040"/>
              <a:gd name="connsiteX25" fmla="*/ 520995 w 659219"/>
              <a:gd name="connsiteY25" fmla="*/ 47846 h 65040"/>
              <a:gd name="connsiteX26" fmla="*/ 542260 w 659219"/>
              <a:gd name="connsiteY26" fmla="*/ 42530 h 65040"/>
              <a:gd name="connsiteX27" fmla="*/ 574158 w 659219"/>
              <a:gd name="connsiteY27" fmla="*/ 47846 h 65040"/>
              <a:gd name="connsiteX28" fmla="*/ 616688 w 659219"/>
              <a:gd name="connsiteY28" fmla="*/ 42530 h 65040"/>
              <a:gd name="connsiteX29" fmla="*/ 627321 w 659219"/>
              <a:gd name="connsiteY29" fmla="*/ 26581 h 65040"/>
              <a:gd name="connsiteX30" fmla="*/ 659219 w 659219"/>
              <a:gd name="connsiteY30" fmla="*/ 21265 h 65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59219" h="65040">
                <a:moveTo>
                  <a:pt x="0" y="42530"/>
                </a:moveTo>
                <a:cubicBezTo>
                  <a:pt x="38986" y="47846"/>
                  <a:pt x="78786" y="48936"/>
                  <a:pt x="116958" y="58479"/>
                </a:cubicBezTo>
                <a:cubicBezTo>
                  <a:pt x="127415" y="61093"/>
                  <a:pt x="95068" y="67799"/>
                  <a:pt x="85060" y="63795"/>
                </a:cubicBezTo>
                <a:cubicBezTo>
                  <a:pt x="79857" y="61714"/>
                  <a:pt x="86414" y="51809"/>
                  <a:pt x="90377" y="47846"/>
                </a:cubicBezTo>
                <a:cubicBezTo>
                  <a:pt x="92919" y="45304"/>
                  <a:pt x="127407" y="37260"/>
                  <a:pt x="127591" y="37214"/>
                </a:cubicBezTo>
                <a:cubicBezTo>
                  <a:pt x="132907" y="38986"/>
                  <a:pt x="138389" y="44737"/>
                  <a:pt x="143540" y="42530"/>
                </a:cubicBezTo>
                <a:cubicBezTo>
                  <a:pt x="152754" y="38581"/>
                  <a:pt x="154975" y="19299"/>
                  <a:pt x="164805" y="21265"/>
                </a:cubicBezTo>
                <a:cubicBezTo>
                  <a:pt x="173665" y="23037"/>
                  <a:pt x="166948" y="39386"/>
                  <a:pt x="170121" y="47846"/>
                </a:cubicBezTo>
                <a:cubicBezTo>
                  <a:pt x="172365" y="53829"/>
                  <a:pt x="177210" y="58479"/>
                  <a:pt x="180754" y="63795"/>
                </a:cubicBezTo>
                <a:cubicBezTo>
                  <a:pt x="184298" y="58479"/>
                  <a:pt x="185454" y="50219"/>
                  <a:pt x="191386" y="47846"/>
                </a:cubicBezTo>
                <a:cubicBezTo>
                  <a:pt x="196589" y="45765"/>
                  <a:pt x="201731" y="53163"/>
                  <a:pt x="207335" y="53163"/>
                </a:cubicBezTo>
                <a:cubicBezTo>
                  <a:pt x="212939" y="53163"/>
                  <a:pt x="217968" y="49618"/>
                  <a:pt x="223284" y="47846"/>
                </a:cubicBezTo>
                <a:cubicBezTo>
                  <a:pt x="252231" y="18901"/>
                  <a:pt x="228508" y="32850"/>
                  <a:pt x="249865" y="58479"/>
                </a:cubicBezTo>
                <a:cubicBezTo>
                  <a:pt x="253453" y="62784"/>
                  <a:pt x="260498" y="62023"/>
                  <a:pt x="265814" y="63795"/>
                </a:cubicBezTo>
                <a:cubicBezTo>
                  <a:pt x="272902" y="58479"/>
                  <a:pt x="280814" y="54111"/>
                  <a:pt x="287079" y="47846"/>
                </a:cubicBezTo>
                <a:cubicBezTo>
                  <a:pt x="297386" y="37539"/>
                  <a:pt x="298704" y="28922"/>
                  <a:pt x="303028" y="15949"/>
                </a:cubicBezTo>
                <a:cubicBezTo>
                  <a:pt x="308344" y="19493"/>
                  <a:pt x="312652" y="25677"/>
                  <a:pt x="318977" y="26581"/>
                </a:cubicBezTo>
                <a:cubicBezTo>
                  <a:pt x="342623" y="29959"/>
                  <a:pt x="342731" y="16286"/>
                  <a:pt x="350874" y="0"/>
                </a:cubicBezTo>
                <a:cubicBezTo>
                  <a:pt x="352646" y="5316"/>
                  <a:pt x="354832" y="10512"/>
                  <a:pt x="356191" y="15949"/>
                </a:cubicBezTo>
                <a:cubicBezTo>
                  <a:pt x="358383" y="24715"/>
                  <a:pt x="353989" y="37518"/>
                  <a:pt x="361507" y="42530"/>
                </a:cubicBezTo>
                <a:cubicBezTo>
                  <a:pt x="366823" y="46074"/>
                  <a:pt x="368596" y="31897"/>
                  <a:pt x="372140" y="26581"/>
                </a:cubicBezTo>
                <a:cubicBezTo>
                  <a:pt x="383966" y="62061"/>
                  <a:pt x="366208" y="26505"/>
                  <a:pt x="409354" y="31898"/>
                </a:cubicBezTo>
                <a:cubicBezTo>
                  <a:pt x="415694" y="32690"/>
                  <a:pt x="414568" y="44460"/>
                  <a:pt x="419986" y="47846"/>
                </a:cubicBezTo>
                <a:cubicBezTo>
                  <a:pt x="429490" y="53786"/>
                  <a:pt x="441251" y="54935"/>
                  <a:pt x="451884" y="58479"/>
                </a:cubicBezTo>
                <a:cubicBezTo>
                  <a:pt x="490713" y="45535"/>
                  <a:pt x="472908" y="50564"/>
                  <a:pt x="505047" y="42530"/>
                </a:cubicBezTo>
                <a:cubicBezTo>
                  <a:pt x="529452" y="5920"/>
                  <a:pt x="503014" y="37057"/>
                  <a:pt x="520995" y="47846"/>
                </a:cubicBezTo>
                <a:cubicBezTo>
                  <a:pt x="527260" y="51605"/>
                  <a:pt x="535172" y="44302"/>
                  <a:pt x="542260" y="42530"/>
                </a:cubicBezTo>
                <a:cubicBezTo>
                  <a:pt x="552893" y="44302"/>
                  <a:pt x="563423" y="48822"/>
                  <a:pt x="574158" y="47846"/>
                </a:cubicBezTo>
                <a:cubicBezTo>
                  <a:pt x="629099" y="42852"/>
                  <a:pt x="578090" y="29664"/>
                  <a:pt x="616688" y="42530"/>
                </a:cubicBezTo>
                <a:cubicBezTo>
                  <a:pt x="620232" y="37214"/>
                  <a:pt x="621773" y="29751"/>
                  <a:pt x="627321" y="26581"/>
                </a:cubicBezTo>
                <a:cubicBezTo>
                  <a:pt x="637232" y="20917"/>
                  <a:pt x="648477" y="21265"/>
                  <a:pt x="659219" y="21265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3698406" y="5355051"/>
            <a:ext cx="610447" cy="45719"/>
          </a:xfrm>
          <a:custGeom>
            <a:avLst/>
            <a:gdLst>
              <a:gd name="connsiteX0" fmla="*/ 0 w 1133108"/>
              <a:gd name="connsiteY0" fmla="*/ 6626 h 53009"/>
              <a:gd name="connsiteX1" fmla="*/ 72887 w 1133108"/>
              <a:gd name="connsiteY1" fmla="*/ 26504 h 53009"/>
              <a:gd name="connsiteX2" fmla="*/ 112644 w 1133108"/>
              <a:gd name="connsiteY2" fmla="*/ 6626 h 53009"/>
              <a:gd name="connsiteX3" fmla="*/ 172279 w 1133108"/>
              <a:gd name="connsiteY3" fmla="*/ 0 h 53009"/>
              <a:gd name="connsiteX4" fmla="*/ 238539 w 1133108"/>
              <a:gd name="connsiteY4" fmla="*/ 19878 h 53009"/>
              <a:gd name="connsiteX5" fmla="*/ 258418 w 1133108"/>
              <a:gd name="connsiteY5" fmla="*/ 13252 h 53009"/>
              <a:gd name="connsiteX6" fmla="*/ 284922 w 1133108"/>
              <a:gd name="connsiteY6" fmla="*/ 19878 h 53009"/>
              <a:gd name="connsiteX7" fmla="*/ 304800 w 1133108"/>
              <a:gd name="connsiteY7" fmla="*/ 26504 h 53009"/>
              <a:gd name="connsiteX8" fmla="*/ 351183 w 1133108"/>
              <a:gd name="connsiteY8" fmla="*/ 33131 h 53009"/>
              <a:gd name="connsiteX9" fmla="*/ 390939 w 1133108"/>
              <a:gd name="connsiteY9" fmla="*/ 19878 h 53009"/>
              <a:gd name="connsiteX10" fmla="*/ 410818 w 1133108"/>
              <a:gd name="connsiteY10" fmla="*/ 13252 h 53009"/>
              <a:gd name="connsiteX11" fmla="*/ 463826 w 1133108"/>
              <a:gd name="connsiteY11" fmla="*/ 0 h 53009"/>
              <a:gd name="connsiteX12" fmla="*/ 496957 w 1133108"/>
              <a:gd name="connsiteY12" fmla="*/ 6626 h 53009"/>
              <a:gd name="connsiteX13" fmla="*/ 516835 w 1133108"/>
              <a:gd name="connsiteY13" fmla="*/ 13252 h 53009"/>
              <a:gd name="connsiteX14" fmla="*/ 536713 w 1133108"/>
              <a:gd name="connsiteY14" fmla="*/ 6626 h 53009"/>
              <a:gd name="connsiteX15" fmla="*/ 576470 w 1133108"/>
              <a:gd name="connsiteY15" fmla="*/ 26504 h 53009"/>
              <a:gd name="connsiteX16" fmla="*/ 602974 w 1133108"/>
              <a:gd name="connsiteY16" fmla="*/ 19878 h 53009"/>
              <a:gd name="connsiteX17" fmla="*/ 642731 w 1133108"/>
              <a:gd name="connsiteY17" fmla="*/ 33131 h 53009"/>
              <a:gd name="connsiteX18" fmla="*/ 675861 w 1133108"/>
              <a:gd name="connsiteY18" fmla="*/ 13252 h 53009"/>
              <a:gd name="connsiteX19" fmla="*/ 682487 w 1133108"/>
              <a:gd name="connsiteY19" fmla="*/ 39757 h 53009"/>
              <a:gd name="connsiteX20" fmla="*/ 728870 w 1133108"/>
              <a:gd name="connsiteY20" fmla="*/ 13252 h 53009"/>
              <a:gd name="connsiteX21" fmla="*/ 748748 w 1133108"/>
              <a:gd name="connsiteY21" fmla="*/ 19878 h 53009"/>
              <a:gd name="connsiteX22" fmla="*/ 768626 w 1133108"/>
              <a:gd name="connsiteY22" fmla="*/ 13252 h 53009"/>
              <a:gd name="connsiteX23" fmla="*/ 821635 w 1133108"/>
              <a:gd name="connsiteY23" fmla="*/ 33131 h 53009"/>
              <a:gd name="connsiteX24" fmla="*/ 828261 w 1133108"/>
              <a:gd name="connsiteY24" fmla="*/ 53009 h 53009"/>
              <a:gd name="connsiteX25" fmla="*/ 848139 w 1133108"/>
              <a:gd name="connsiteY25" fmla="*/ 46383 h 53009"/>
              <a:gd name="connsiteX26" fmla="*/ 887896 w 1133108"/>
              <a:gd name="connsiteY26" fmla="*/ 19878 h 53009"/>
              <a:gd name="connsiteX27" fmla="*/ 927652 w 1133108"/>
              <a:gd name="connsiteY27" fmla="*/ 19878 h 53009"/>
              <a:gd name="connsiteX28" fmla="*/ 940905 w 1133108"/>
              <a:gd name="connsiteY28" fmla="*/ 33131 h 53009"/>
              <a:gd name="connsiteX29" fmla="*/ 960783 w 1133108"/>
              <a:gd name="connsiteY29" fmla="*/ 39757 h 53009"/>
              <a:gd name="connsiteX30" fmla="*/ 1000539 w 1133108"/>
              <a:gd name="connsiteY30" fmla="*/ 39757 h 53009"/>
              <a:gd name="connsiteX31" fmla="*/ 1020418 w 1133108"/>
              <a:gd name="connsiteY31" fmla="*/ 33131 h 53009"/>
              <a:gd name="connsiteX32" fmla="*/ 1053548 w 1133108"/>
              <a:gd name="connsiteY32" fmla="*/ 13252 h 53009"/>
              <a:gd name="connsiteX33" fmla="*/ 1060174 w 1133108"/>
              <a:gd name="connsiteY33" fmla="*/ 33131 h 53009"/>
              <a:gd name="connsiteX34" fmla="*/ 1093305 w 1133108"/>
              <a:gd name="connsiteY34" fmla="*/ 13252 h 53009"/>
              <a:gd name="connsiteX35" fmla="*/ 1113183 w 1133108"/>
              <a:gd name="connsiteY35" fmla="*/ 6626 h 53009"/>
              <a:gd name="connsiteX36" fmla="*/ 1119809 w 1133108"/>
              <a:gd name="connsiteY36" fmla="*/ 26504 h 53009"/>
              <a:gd name="connsiteX37" fmla="*/ 1133061 w 1133108"/>
              <a:gd name="connsiteY37" fmla="*/ 46383 h 53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33108" h="53009">
                <a:moveTo>
                  <a:pt x="0" y="6626"/>
                </a:moveTo>
                <a:cubicBezTo>
                  <a:pt x="24296" y="13252"/>
                  <a:pt x="47957" y="22943"/>
                  <a:pt x="72887" y="26504"/>
                </a:cubicBezTo>
                <a:cubicBezTo>
                  <a:pt x="90963" y="29086"/>
                  <a:pt x="97623" y="10381"/>
                  <a:pt x="112644" y="6626"/>
                </a:cubicBezTo>
                <a:cubicBezTo>
                  <a:pt x="132048" y="1775"/>
                  <a:pt x="152401" y="2209"/>
                  <a:pt x="172279" y="0"/>
                </a:cubicBezTo>
                <a:cubicBezTo>
                  <a:pt x="216861" y="29721"/>
                  <a:pt x="198157" y="31416"/>
                  <a:pt x="238539" y="19878"/>
                </a:cubicBezTo>
                <a:cubicBezTo>
                  <a:pt x="245255" y="17959"/>
                  <a:pt x="251792" y="15461"/>
                  <a:pt x="258418" y="13252"/>
                </a:cubicBezTo>
                <a:cubicBezTo>
                  <a:pt x="267253" y="15461"/>
                  <a:pt x="276166" y="17376"/>
                  <a:pt x="284922" y="19878"/>
                </a:cubicBezTo>
                <a:cubicBezTo>
                  <a:pt x="291638" y="21797"/>
                  <a:pt x="297951" y="25134"/>
                  <a:pt x="304800" y="26504"/>
                </a:cubicBezTo>
                <a:cubicBezTo>
                  <a:pt x="320115" y="29567"/>
                  <a:pt x="335722" y="30922"/>
                  <a:pt x="351183" y="33131"/>
                </a:cubicBezTo>
                <a:lnTo>
                  <a:pt x="390939" y="19878"/>
                </a:lnTo>
                <a:cubicBezTo>
                  <a:pt x="397565" y="17669"/>
                  <a:pt x="403969" y="14622"/>
                  <a:pt x="410818" y="13252"/>
                </a:cubicBezTo>
                <a:cubicBezTo>
                  <a:pt x="450797" y="5256"/>
                  <a:pt x="433264" y="10187"/>
                  <a:pt x="463826" y="0"/>
                </a:cubicBezTo>
                <a:cubicBezTo>
                  <a:pt x="489712" y="25884"/>
                  <a:pt x="462550" y="6626"/>
                  <a:pt x="496957" y="6626"/>
                </a:cubicBezTo>
                <a:cubicBezTo>
                  <a:pt x="503941" y="6626"/>
                  <a:pt x="510209" y="11043"/>
                  <a:pt x="516835" y="13252"/>
                </a:cubicBezTo>
                <a:cubicBezTo>
                  <a:pt x="523461" y="11043"/>
                  <a:pt x="529729" y="6626"/>
                  <a:pt x="536713" y="6626"/>
                </a:cubicBezTo>
                <a:cubicBezTo>
                  <a:pt x="550431" y="6626"/>
                  <a:pt x="566419" y="19803"/>
                  <a:pt x="576470" y="26504"/>
                </a:cubicBezTo>
                <a:cubicBezTo>
                  <a:pt x="585305" y="24295"/>
                  <a:pt x="593913" y="18972"/>
                  <a:pt x="602974" y="19878"/>
                </a:cubicBezTo>
                <a:cubicBezTo>
                  <a:pt x="616874" y="21268"/>
                  <a:pt x="642731" y="33131"/>
                  <a:pt x="642731" y="33131"/>
                </a:cubicBezTo>
                <a:cubicBezTo>
                  <a:pt x="646634" y="29228"/>
                  <a:pt x="666030" y="5879"/>
                  <a:pt x="675861" y="13252"/>
                </a:cubicBezTo>
                <a:cubicBezTo>
                  <a:pt x="683146" y="18716"/>
                  <a:pt x="680278" y="30922"/>
                  <a:pt x="682487" y="39757"/>
                </a:cubicBezTo>
                <a:cubicBezTo>
                  <a:pt x="697948" y="30922"/>
                  <a:pt x="711814" y="18369"/>
                  <a:pt x="728870" y="13252"/>
                </a:cubicBezTo>
                <a:cubicBezTo>
                  <a:pt x="735560" y="11245"/>
                  <a:pt x="741764" y="19878"/>
                  <a:pt x="748748" y="19878"/>
                </a:cubicBezTo>
                <a:cubicBezTo>
                  <a:pt x="755732" y="19878"/>
                  <a:pt x="762000" y="15461"/>
                  <a:pt x="768626" y="13252"/>
                </a:cubicBezTo>
                <a:cubicBezTo>
                  <a:pt x="811550" y="56172"/>
                  <a:pt x="732340" y="-17897"/>
                  <a:pt x="821635" y="33131"/>
                </a:cubicBezTo>
                <a:cubicBezTo>
                  <a:pt x="827699" y="36596"/>
                  <a:pt x="826052" y="46383"/>
                  <a:pt x="828261" y="53009"/>
                </a:cubicBezTo>
                <a:cubicBezTo>
                  <a:pt x="834887" y="50800"/>
                  <a:pt x="842328" y="50257"/>
                  <a:pt x="848139" y="46383"/>
                </a:cubicBezTo>
                <a:cubicBezTo>
                  <a:pt x="897773" y="13293"/>
                  <a:pt x="840632" y="35633"/>
                  <a:pt x="887896" y="19878"/>
                </a:cubicBezTo>
                <a:cubicBezTo>
                  <a:pt x="918281" y="50265"/>
                  <a:pt x="879515" y="19878"/>
                  <a:pt x="927652" y="19878"/>
                </a:cubicBezTo>
                <a:cubicBezTo>
                  <a:pt x="933900" y="19878"/>
                  <a:pt x="935548" y="29917"/>
                  <a:pt x="940905" y="33131"/>
                </a:cubicBezTo>
                <a:cubicBezTo>
                  <a:pt x="946894" y="36725"/>
                  <a:pt x="954157" y="37548"/>
                  <a:pt x="960783" y="39757"/>
                </a:cubicBezTo>
                <a:cubicBezTo>
                  <a:pt x="1013791" y="22088"/>
                  <a:pt x="947531" y="39757"/>
                  <a:pt x="1000539" y="39757"/>
                </a:cubicBezTo>
                <a:cubicBezTo>
                  <a:pt x="1007524" y="39757"/>
                  <a:pt x="1013792" y="35340"/>
                  <a:pt x="1020418" y="33131"/>
                </a:cubicBezTo>
                <a:cubicBezTo>
                  <a:pt x="1025786" y="27763"/>
                  <a:pt x="1042079" y="7517"/>
                  <a:pt x="1053548" y="13252"/>
                </a:cubicBezTo>
                <a:cubicBezTo>
                  <a:pt x="1059795" y="16376"/>
                  <a:pt x="1057965" y="26505"/>
                  <a:pt x="1060174" y="33131"/>
                </a:cubicBezTo>
                <a:cubicBezTo>
                  <a:pt x="1116490" y="14356"/>
                  <a:pt x="1047822" y="40541"/>
                  <a:pt x="1093305" y="13252"/>
                </a:cubicBezTo>
                <a:cubicBezTo>
                  <a:pt x="1099294" y="9659"/>
                  <a:pt x="1106557" y="8835"/>
                  <a:pt x="1113183" y="6626"/>
                </a:cubicBezTo>
                <a:cubicBezTo>
                  <a:pt x="1115392" y="13252"/>
                  <a:pt x="1116216" y="20515"/>
                  <a:pt x="1119809" y="26504"/>
                </a:cubicBezTo>
                <a:cubicBezTo>
                  <a:pt x="1134623" y="51194"/>
                  <a:pt x="1133061" y="30018"/>
                  <a:pt x="1133061" y="46383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071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Ceilometer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11</a:t>
            </a:fld>
            <a:endParaRPr lang="fi-FI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329535" y="877495"/>
            <a:ext cx="4042792" cy="293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i-FI" sz="2400" kern="0" dirty="0"/>
              <a:t>Solid-state laser</a:t>
            </a:r>
          </a:p>
          <a:p>
            <a:pPr eaLnBrk="1" hangingPunct="1"/>
            <a:r>
              <a:rPr lang="en-GB" altLang="fi-FI" sz="2400" kern="0" dirty="0"/>
              <a:t>Resolution:</a:t>
            </a:r>
          </a:p>
          <a:p>
            <a:pPr eaLnBrk="1" hangingPunct="1"/>
            <a:r>
              <a:rPr lang="en-GB" altLang="fi-FI" sz="2400" kern="0" dirty="0"/>
              <a:t>	&lt;30 m vertical</a:t>
            </a:r>
          </a:p>
          <a:p>
            <a:pPr eaLnBrk="1" hangingPunct="1"/>
            <a:r>
              <a:rPr lang="fi-FI" altLang="fi-FI" sz="2400" kern="0" dirty="0"/>
              <a:t>	&lt;30 s  </a:t>
            </a:r>
            <a:r>
              <a:rPr lang="fi-FI" altLang="fi-FI" sz="2400" kern="0" dirty="0" err="1"/>
              <a:t>time</a:t>
            </a:r>
            <a:endParaRPr lang="fi-FI" altLang="fi-FI" sz="2400" kern="0" dirty="0"/>
          </a:p>
          <a:p>
            <a:pPr eaLnBrk="1" hangingPunct="1"/>
            <a:endParaRPr lang="fi-FI" altLang="fi-FI" sz="2400" kern="0" dirty="0"/>
          </a:p>
          <a:p>
            <a:pPr eaLnBrk="1" hangingPunct="1"/>
            <a:r>
              <a:rPr lang="fi-FI" altLang="fi-FI" sz="2400" kern="0" dirty="0" err="1"/>
              <a:t>Provide</a:t>
            </a:r>
            <a:r>
              <a:rPr lang="fi-FI" altLang="fi-FI" sz="2400" kern="0" dirty="0"/>
              <a:t>:</a:t>
            </a:r>
          </a:p>
          <a:p>
            <a:pPr eaLnBrk="1" hangingPunct="1"/>
            <a:r>
              <a:rPr lang="fi-FI" altLang="fi-FI" sz="2400" kern="0" dirty="0"/>
              <a:t>	</a:t>
            </a:r>
            <a:r>
              <a:rPr lang="fi-FI" altLang="fi-FI" sz="2400" kern="0" dirty="0" err="1"/>
              <a:t>Cloud</a:t>
            </a:r>
            <a:r>
              <a:rPr lang="fi-FI" altLang="fi-FI" sz="2400" kern="0" dirty="0"/>
              <a:t> </a:t>
            </a:r>
            <a:r>
              <a:rPr lang="fi-FI" altLang="fi-FI" sz="2400" kern="0" dirty="0" err="1"/>
              <a:t>base</a:t>
            </a:r>
            <a:endParaRPr lang="fi-FI" altLang="fi-FI" sz="2400" kern="0" dirty="0"/>
          </a:p>
          <a:p>
            <a:pPr eaLnBrk="1" hangingPunct="1"/>
            <a:r>
              <a:rPr lang="fi-FI" altLang="fi-FI" sz="2400" kern="0" dirty="0"/>
              <a:t>	</a:t>
            </a:r>
            <a:r>
              <a:rPr lang="fi-FI" altLang="fi-FI" sz="2400" kern="0" dirty="0" err="1"/>
              <a:t>Cloud</a:t>
            </a:r>
            <a:r>
              <a:rPr lang="fi-FI" altLang="fi-FI" sz="2400" kern="0" dirty="0"/>
              <a:t> </a:t>
            </a:r>
            <a:r>
              <a:rPr lang="fi-FI" altLang="fi-FI" sz="2400" kern="0" dirty="0" err="1"/>
              <a:t>coverage</a:t>
            </a:r>
            <a:endParaRPr lang="fi-FI" altLang="fi-FI" sz="2400" kern="0" dirty="0"/>
          </a:p>
          <a:p>
            <a:pPr eaLnBrk="1" hangingPunct="1"/>
            <a:endParaRPr lang="fi-FI" altLang="fi-FI" sz="2400" kern="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002524" y="474090"/>
            <a:ext cx="3869476" cy="5137438"/>
            <a:chOff x="6522026" y="1069704"/>
            <a:chExt cx="2367925" cy="31438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8" r="35622"/>
            <a:stretch/>
          </p:blipFill>
          <p:spPr>
            <a:xfrm>
              <a:off x="7767292" y="1450798"/>
              <a:ext cx="1122659" cy="275293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1" t="2816" r="23776"/>
            <a:stretch/>
          </p:blipFill>
          <p:spPr>
            <a:xfrm>
              <a:off x="6522026" y="1437383"/>
              <a:ext cx="1245266" cy="276634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>
              <a:off x="6522026" y="1437383"/>
              <a:ext cx="2367925" cy="2776175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22026" y="1069704"/>
              <a:ext cx="2367924" cy="35785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Ceilometer: &lt;30 k€</a:t>
              </a:r>
              <a:endParaRPr lang="en-US" sz="3200" dirty="0"/>
            </a:p>
          </p:txBody>
        </p:sp>
      </p:grpSp>
      <p:cxnSp>
        <p:nvCxnSpPr>
          <p:cNvPr id="15" name="Straight Arrow Connector 14"/>
          <p:cNvCxnSpPr/>
          <p:nvPr/>
        </p:nvCxnSpPr>
        <p:spPr bwMode="auto">
          <a:xfrm flipH="1">
            <a:off x="1057572" y="4803160"/>
            <a:ext cx="203822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914894" y="5383236"/>
            <a:ext cx="564556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914893" y="5056264"/>
            <a:ext cx="0" cy="3269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141403" y="503508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Signal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11"/>
          <a:stretch/>
        </p:blipFill>
        <p:spPr>
          <a:xfrm>
            <a:off x="444058" y="4503366"/>
            <a:ext cx="373326" cy="594819"/>
          </a:xfrm>
          <a:prstGeom prst="rect">
            <a:avLst/>
          </a:prstGeom>
        </p:spPr>
      </p:pic>
      <p:sp>
        <p:nvSpPr>
          <p:cNvPr id="21" name="Cloud Callout 20"/>
          <p:cNvSpPr/>
          <p:nvPr/>
        </p:nvSpPr>
        <p:spPr>
          <a:xfrm>
            <a:off x="4807522" y="4619026"/>
            <a:ext cx="457200" cy="349567"/>
          </a:xfrm>
          <a:prstGeom prst="cloud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 22"/>
          <p:cNvSpPr/>
          <p:nvPr/>
        </p:nvSpPr>
        <p:spPr bwMode="auto">
          <a:xfrm>
            <a:off x="914894" y="5351407"/>
            <a:ext cx="1133108" cy="53009"/>
          </a:xfrm>
          <a:custGeom>
            <a:avLst/>
            <a:gdLst>
              <a:gd name="connsiteX0" fmla="*/ 0 w 1133108"/>
              <a:gd name="connsiteY0" fmla="*/ 6626 h 53009"/>
              <a:gd name="connsiteX1" fmla="*/ 72887 w 1133108"/>
              <a:gd name="connsiteY1" fmla="*/ 26504 h 53009"/>
              <a:gd name="connsiteX2" fmla="*/ 112644 w 1133108"/>
              <a:gd name="connsiteY2" fmla="*/ 6626 h 53009"/>
              <a:gd name="connsiteX3" fmla="*/ 172279 w 1133108"/>
              <a:gd name="connsiteY3" fmla="*/ 0 h 53009"/>
              <a:gd name="connsiteX4" fmla="*/ 238539 w 1133108"/>
              <a:gd name="connsiteY4" fmla="*/ 19878 h 53009"/>
              <a:gd name="connsiteX5" fmla="*/ 258418 w 1133108"/>
              <a:gd name="connsiteY5" fmla="*/ 13252 h 53009"/>
              <a:gd name="connsiteX6" fmla="*/ 284922 w 1133108"/>
              <a:gd name="connsiteY6" fmla="*/ 19878 h 53009"/>
              <a:gd name="connsiteX7" fmla="*/ 304800 w 1133108"/>
              <a:gd name="connsiteY7" fmla="*/ 26504 h 53009"/>
              <a:gd name="connsiteX8" fmla="*/ 351183 w 1133108"/>
              <a:gd name="connsiteY8" fmla="*/ 33131 h 53009"/>
              <a:gd name="connsiteX9" fmla="*/ 390939 w 1133108"/>
              <a:gd name="connsiteY9" fmla="*/ 19878 h 53009"/>
              <a:gd name="connsiteX10" fmla="*/ 410818 w 1133108"/>
              <a:gd name="connsiteY10" fmla="*/ 13252 h 53009"/>
              <a:gd name="connsiteX11" fmla="*/ 463826 w 1133108"/>
              <a:gd name="connsiteY11" fmla="*/ 0 h 53009"/>
              <a:gd name="connsiteX12" fmla="*/ 496957 w 1133108"/>
              <a:gd name="connsiteY12" fmla="*/ 6626 h 53009"/>
              <a:gd name="connsiteX13" fmla="*/ 516835 w 1133108"/>
              <a:gd name="connsiteY13" fmla="*/ 13252 h 53009"/>
              <a:gd name="connsiteX14" fmla="*/ 536713 w 1133108"/>
              <a:gd name="connsiteY14" fmla="*/ 6626 h 53009"/>
              <a:gd name="connsiteX15" fmla="*/ 576470 w 1133108"/>
              <a:gd name="connsiteY15" fmla="*/ 26504 h 53009"/>
              <a:gd name="connsiteX16" fmla="*/ 602974 w 1133108"/>
              <a:gd name="connsiteY16" fmla="*/ 19878 h 53009"/>
              <a:gd name="connsiteX17" fmla="*/ 642731 w 1133108"/>
              <a:gd name="connsiteY17" fmla="*/ 33131 h 53009"/>
              <a:gd name="connsiteX18" fmla="*/ 675861 w 1133108"/>
              <a:gd name="connsiteY18" fmla="*/ 13252 h 53009"/>
              <a:gd name="connsiteX19" fmla="*/ 682487 w 1133108"/>
              <a:gd name="connsiteY19" fmla="*/ 39757 h 53009"/>
              <a:gd name="connsiteX20" fmla="*/ 728870 w 1133108"/>
              <a:gd name="connsiteY20" fmla="*/ 13252 h 53009"/>
              <a:gd name="connsiteX21" fmla="*/ 748748 w 1133108"/>
              <a:gd name="connsiteY21" fmla="*/ 19878 h 53009"/>
              <a:gd name="connsiteX22" fmla="*/ 768626 w 1133108"/>
              <a:gd name="connsiteY22" fmla="*/ 13252 h 53009"/>
              <a:gd name="connsiteX23" fmla="*/ 821635 w 1133108"/>
              <a:gd name="connsiteY23" fmla="*/ 33131 h 53009"/>
              <a:gd name="connsiteX24" fmla="*/ 828261 w 1133108"/>
              <a:gd name="connsiteY24" fmla="*/ 53009 h 53009"/>
              <a:gd name="connsiteX25" fmla="*/ 848139 w 1133108"/>
              <a:gd name="connsiteY25" fmla="*/ 46383 h 53009"/>
              <a:gd name="connsiteX26" fmla="*/ 887896 w 1133108"/>
              <a:gd name="connsiteY26" fmla="*/ 19878 h 53009"/>
              <a:gd name="connsiteX27" fmla="*/ 927652 w 1133108"/>
              <a:gd name="connsiteY27" fmla="*/ 19878 h 53009"/>
              <a:gd name="connsiteX28" fmla="*/ 940905 w 1133108"/>
              <a:gd name="connsiteY28" fmla="*/ 33131 h 53009"/>
              <a:gd name="connsiteX29" fmla="*/ 960783 w 1133108"/>
              <a:gd name="connsiteY29" fmla="*/ 39757 h 53009"/>
              <a:gd name="connsiteX30" fmla="*/ 1000539 w 1133108"/>
              <a:gd name="connsiteY30" fmla="*/ 39757 h 53009"/>
              <a:gd name="connsiteX31" fmla="*/ 1020418 w 1133108"/>
              <a:gd name="connsiteY31" fmla="*/ 33131 h 53009"/>
              <a:gd name="connsiteX32" fmla="*/ 1053548 w 1133108"/>
              <a:gd name="connsiteY32" fmla="*/ 13252 h 53009"/>
              <a:gd name="connsiteX33" fmla="*/ 1060174 w 1133108"/>
              <a:gd name="connsiteY33" fmla="*/ 33131 h 53009"/>
              <a:gd name="connsiteX34" fmla="*/ 1093305 w 1133108"/>
              <a:gd name="connsiteY34" fmla="*/ 13252 h 53009"/>
              <a:gd name="connsiteX35" fmla="*/ 1113183 w 1133108"/>
              <a:gd name="connsiteY35" fmla="*/ 6626 h 53009"/>
              <a:gd name="connsiteX36" fmla="*/ 1119809 w 1133108"/>
              <a:gd name="connsiteY36" fmla="*/ 26504 h 53009"/>
              <a:gd name="connsiteX37" fmla="*/ 1133061 w 1133108"/>
              <a:gd name="connsiteY37" fmla="*/ 46383 h 53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33108" h="53009">
                <a:moveTo>
                  <a:pt x="0" y="6626"/>
                </a:moveTo>
                <a:cubicBezTo>
                  <a:pt x="24296" y="13252"/>
                  <a:pt x="47957" y="22943"/>
                  <a:pt x="72887" y="26504"/>
                </a:cubicBezTo>
                <a:cubicBezTo>
                  <a:pt x="90963" y="29086"/>
                  <a:pt x="97623" y="10381"/>
                  <a:pt x="112644" y="6626"/>
                </a:cubicBezTo>
                <a:cubicBezTo>
                  <a:pt x="132048" y="1775"/>
                  <a:pt x="152401" y="2209"/>
                  <a:pt x="172279" y="0"/>
                </a:cubicBezTo>
                <a:cubicBezTo>
                  <a:pt x="216861" y="29721"/>
                  <a:pt x="198157" y="31416"/>
                  <a:pt x="238539" y="19878"/>
                </a:cubicBezTo>
                <a:cubicBezTo>
                  <a:pt x="245255" y="17959"/>
                  <a:pt x="251792" y="15461"/>
                  <a:pt x="258418" y="13252"/>
                </a:cubicBezTo>
                <a:cubicBezTo>
                  <a:pt x="267253" y="15461"/>
                  <a:pt x="276166" y="17376"/>
                  <a:pt x="284922" y="19878"/>
                </a:cubicBezTo>
                <a:cubicBezTo>
                  <a:pt x="291638" y="21797"/>
                  <a:pt x="297951" y="25134"/>
                  <a:pt x="304800" y="26504"/>
                </a:cubicBezTo>
                <a:cubicBezTo>
                  <a:pt x="320115" y="29567"/>
                  <a:pt x="335722" y="30922"/>
                  <a:pt x="351183" y="33131"/>
                </a:cubicBezTo>
                <a:lnTo>
                  <a:pt x="390939" y="19878"/>
                </a:lnTo>
                <a:cubicBezTo>
                  <a:pt x="397565" y="17669"/>
                  <a:pt x="403969" y="14622"/>
                  <a:pt x="410818" y="13252"/>
                </a:cubicBezTo>
                <a:cubicBezTo>
                  <a:pt x="450797" y="5256"/>
                  <a:pt x="433264" y="10187"/>
                  <a:pt x="463826" y="0"/>
                </a:cubicBezTo>
                <a:cubicBezTo>
                  <a:pt x="489712" y="25884"/>
                  <a:pt x="462550" y="6626"/>
                  <a:pt x="496957" y="6626"/>
                </a:cubicBezTo>
                <a:cubicBezTo>
                  <a:pt x="503941" y="6626"/>
                  <a:pt x="510209" y="11043"/>
                  <a:pt x="516835" y="13252"/>
                </a:cubicBezTo>
                <a:cubicBezTo>
                  <a:pt x="523461" y="11043"/>
                  <a:pt x="529729" y="6626"/>
                  <a:pt x="536713" y="6626"/>
                </a:cubicBezTo>
                <a:cubicBezTo>
                  <a:pt x="550431" y="6626"/>
                  <a:pt x="566419" y="19803"/>
                  <a:pt x="576470" y="26504"/>
                </a:cubicBezTo>
                <a:cubicBezTo>
                  <a:pt x="585305" y="24295"/>
                  <a:pt x="593913" y="18972"/>
                  <a:pt x="602974" y="19878"/>
                </a:cubicBezTo>
                <a:cubicBezTo>
                  <a:pt x="616874" y="21268"/>
                  <a:pt x="642731" y="33131"/>
                  <a:pt x="642731" y="33131"/>
                </a:cubicBezTo>
                <a:cubicBezTo>
                  <a:pt x="646634" y="29228"/>
                  <a:pt x="666030" y="5879"/>
                  <a:pt x="675861" y="13252"/>
                </a:cubicBezTo>
                <a:cubicBezTo>
                  <a:pt x="683146" y="18716"/>
                  <a:pt x="680278" y="30922"/>
                  <a:pt x="682487" y="39757"/>
                </a:cubicBezTo>
                <a:cubicBezTo>
                  <a:pt x="697948" y="30922"/>
                  <a:pt x="711814" y="18369"/>
                  <a:pt x="728870" y="13252"/>
                </a:cubicBezTo>
                <a:cubicBezTo>
                  <a:pt x="735560" y="11245"/>
                  <a:pt x="741764" y="19878"/>
                  <a:pt x="748748" y="19878"/>
                </a:cubicBezTo>
                <a:cubicBezTo>
                  <a:pt x="755732" y="19878"/>
                  <a:pt x="762000" y="15461"/>
                  <a:pt x="768626" y="13252"/>
                </a:cubicBezTo>
                <a:cubicBezTo>
                  <a:pt x="811550" y="56172"/>
                  <a:pt x="732340" y="-17897"/>
                  <a:pt x="821635" y="33131"/>
                </a:cubicBezTo>
                <a:cubicBezTo>
                  <a:pt x="827699" y="36596"/>
                  <a:pt x="826052" y="46383"/>
                  <a:pt x="828261" y="53009"/>
                </a:cubicBezTo>
                <a:cubicBezTo>
                  <a:pt x="834887" y="50800"/>
                  <a:pt x="842328" y="50257"/>
                  <a:pt x="848139" y="46383"/>
                </a:cubicBezTo>
                <a:cubicBezTo>
                  <a:pt x="897773" y="13293"/>
                  <a:pt x="840632" y="35633"/>
                  <a:pt x="887896" y="19878"/>
                </a:cubicBezTo>
                <a:cubicBezTo>
                  <a:pt x="918281" y="50265"/>
                  <a:pt x="879515" y="19878"/>
                  <a:pt x="927652" y="19878"/>
                </a:cubicBezTo>
                <a:cubicBezTo>
                  <a:pt x="933900" y="19878"/>
                  <a:pt x="935548" y="29917"/>
                  <a:pt x="940905" y="33131"/>
                </a:cubicBezTo>
                <a:cubicBezTo>
                  <a:pt x="946894" y="36725"/>
                  <a:pt x="954157" y="37548"/>
                  <a:pt x="960783" y="39757"/>
                </a:cubicBezTo>
                <a:cubicBezTo>
                  <a:pt x="1013791" y="22088"/>
                  <a:pt x="947531" y="39757"/>
                  <a:pt x="1000539" y="39757"/>
                </a:cubicBezTo>
                <a:cubicBezTo>
                  <a:pt x="1007524" y="39757"/>
                  <a:pt x="1013792" y="35340"/>
                  <a:pt x="1020418" y="33131"/>
                </a:cubicBezTo>
                <a:cubicBezTo>
                  <a:pt x="1025786" y="27763"/>
                  <a:pt x="1042079" y="7517"/>
                  <a:pt x="1053548" y="13252"/>
                </a:cubicBezTo>
                <a:cubicBezTo>
                  <a:pt x="1059795" y="16376"/>
                  <a:pt x="1057965" y="26505"/>
                  <a:pt x="1060174" y="33131"/>
                </a:cubicBezTo>
                <a:cubicBezTo>
                  <a:pt x="1116490" y="14356"/>
                  <a:pt x="1047822" y="40541"/>
                  <a:pt x="1093305" y="13252"/>
                </a:cubicBezTo>
                <a:cubicBezTo>
                  <a:pt x="1099294" y="9659"/>
                  <a:pt x="1106557" y="8835"/>
                  <a:pt x="1113183" y="6626"/>
                </a:cubicBezTo>
                <a:cubicBezTo>
                  <a:pt x="1115392" y="13252"/>
                  <a:pt x="1116216" y="20515"/>
                  <a:pt x="1119809" y="26504"/>
                </a:cubicBezTo>
                <a:cubicBezTo>
                  <a:pt x="1134623" y="51194"/>
                  <a:pt x="1133061" y="30018"/>
                  <a:pt x="1133061" y="46383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2053194" y="5358077"/>
            <a:ext cx="610447" cy="45719"/>
          </a:xfrm>
          <a:custGeom>
            <a:avLst/>
            <a:gdLst>
              <a:gd name="connsiteX0" fmla="*/ 0 w 1133108"/>
              <a:gd name="connsiteY0" fmla="*/ 6626 h 53009"/>
              <a:gd name="connsiteX1" fmla="*/ 72887 w 1133108"/>
              <a:gd name="connsiteY1" fmla="*/ 26504 h 53009"/>
              <a:gd name="connsiteX2" fmla="*/ 112644 w 1133108"/>
              <a:gd name="connsiteY2" fmla="*/ 6626 h 53009"/>
              <a:gd name="connsiteX3" fmla="*/ 172279 w 1133108"/>
              <a:gd name="connsiteY3" fmla="*/ 0 h 53009"/>
              <a:gd name="connsiteX4" fmla="*/ 238539 w 1133108"/>
              <a:gd name="connsiteY4" fmla="*/ 19878 h 53009"/>
              <a:gd name="connsiteX5" fmla="*/ 258418 w 1133108"/>
              <a:gd name="connsiteY5" fmla="*/ 13252 h 53009"/>
              <a:gd name="connsiteX6" fmla="*/ 284922 w 1133108"/>
              <a:gd name="connsiteY6" fmla="*/ 19878 h 53009"/>
              <a:gd name="connsiteX7" fmla="*/ 304800 w 1133108"/>
              <a:gd name="connsiteY7" fmla="*/ 26504 h 53009"/>
              <a:gd name="connsiteX8" fmla="*/ 351183 w 1133108"/>
              <a:gd name="connsiteY8" fmla="*/ 33131 h 53009"/>
              <a:gd name="connsiteX9" fmla="*/ 390939 w 1133108"/>
              <a:gd name="connsiteY9" fmla="*/ 19878 h 53009"/>
              <a:gd name="connsiteX10" fmla="*/ 410818 w 1133108"/>
              <a:gd name="connsiteY10" fmla="*/ 13252 h 53009"/>
              <a:gd name="connsiteX11" fmla="*/ 463826 w 1133108"/>
              <a:gd name="connsiteY11" fmla="*/ 0 h 53009"/>
              <a:gd name="connsiteX12" fmla="*/ 496957 w 1133108"/>
              <a:gd name="connsiteY12" fmla="*/ 6626 h 53009"/>
              <a:gd name="connsiteX13" fmla="*/ 516835 w 1133108"/>
              <a:gd name="connsiteY13" fmla="*/ 13252 h 53009"/>
              <a:gd name="connsiteX14" fmla="*/ 536713 w 1133108"/>
              <a:gd name="connsiteY14" fmla="*/ 6626 h 53009"/>
              <a:gd name="connsiteX15" fmla="*/ 576470 w 1133108"/>
              <a:gd name="connsiteY15" fmla="*/ 26504 h 53009"/>
              <a:gd name="connsiteX16" fmla="*/ 602974 w 1133108"/>
              <a:gd name="connsiteY16" fmla="*/ 19878 h 53009"/>
              <a:gd name="connsiteX17" fmla="*/ 642731 w 1133108"/>
              <a:gd name="connsiteY17" fmla="*/ 33131 h 53009"/>
              <a:gd name="connsiteX18" fmla="*/ 675861 w 1133108"/>
              <a:gd name="connsiteY18" fmla="*/ 13252 h 53009"/>
              <a:gd name="connsiteX19" fmla="*/ 682487 w 1133108"/>
              <a:gd name="connsiteY19" fmla="*/ 39757 h 53009"/>
              <a:gd name="connsiteX20" fmla="*/ 728870 w 1133108"/>
              <a:gd name="connsiteY20" fmla="*/ 13252 h 53009"/>
              <a:gd name="connsiteX21" fmla="*/ 748748 w 1133108"/>
              <a:gd name="connsiteY21" fmla="*/ 19878 h 53009"/>
              <a:gd name="connsiteX22" fmla="*/ 768626 w 1133108"/>
              <a:gd name="connsiteY22" fmla="*/ 13252 h 53009"/>
              <a:gd name="connsiteX23" fmla="*/ 821635 w 1133108"/>
              <a:gd name="connsiteY23" fmla="*/ 33131 h 53009"/>
              <a:gd name="connsiteX24" fmla="*/ 828261 w 1133108"/>
              <a:gd name="connsiteY24" fmla="*/ 53009 h 53009"/>
              <a:gd name="connsiteX25" fmla="*/ 848139 w 1133108"/>
              <a:gd name="connsiteY25" fmla="*/ 46383 h 53009"/>
              <a:gd name="connsiteX26" fmla="*/ 887896 w 1133108"/>
              <a:gd name="connsiteY26" fmla="*/ 19878 h 53009"/>
              <a:gd name="connsiteX27" fmla="*/ 927652 w 1133108"/>
              <a:gd name="connsiteY27" fmla="*/ 19878 h 53009"/>
              <a:gd name="connsiteX28" fmla="*/ 940905 w 1133108"/>
              <a:gd name="connsiteY28" fmla="*/ 33131 h 53009"/>
              <a:gd name="connsiteX29" fmla="*/ 960783 w 1133108"/>
              <a:gd name="connsiteY29" fmla="*/ 39757 h 53009"/>
              <a:gd name="connsiteX30" fmla="*/ 1000539 w 1133108"/>
              <a:gd name="connsiteY30" fmla="*/ 39757 h 53009"/>
              <a:gd name="connsiteX31" fmla="*/ 1020418 w 1133108"/>
              <a:gd name="connsiteY31" fmla="*/ 33131 h 53009"/>
              <a:gd name="connsiteX32" fmla="*/ 1053548 w 1133108"/>
              <a:gd name="connsiteY32" fmla="*/ 13252 h 53009"/>
              <a:gd name="connsiteX33" fmla="*/ 1060174 w 1133108"/>
              <a:gd name="connsiteY33" fmla="*/ 33131 h 53009"/>
              <a:gd name="connsiteX34" fmla="*/ 1093305 w 1133108"/>
              <a:gd name="connsiteY34" fmla="*/ 13252 h 53009"/>
              <a:gd name="connsiteX35" fmla="*/ 1113183 w 1133108"/>
              <a:gd name="connsiteY35" fmla="*/ 6626 h 53009"/>
              <a:gd name="connsiteX36" fmla="*/ 1119809 w 1133108"/>
              <a:gd name="connsiteY36" fmla="*/ 26504 h 53009"/>
              <a:gd name="connsiteX37" fmla="*/ 1133061 w 1133108"/>
              <a:gd name="connsiteY37" fmla="*/ 46383 h 53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33108" h="53009">
                <a:moveTo>
                  <a:pt x="0" y="6626"/>
                </a:moveTo>
                <a:cubicBezTo>
                  <a:pt x="24296" y="13252"/>
                  <a:pt x="47957" y="22943"/>
                  <a:pt x="72887" y="26504"/>
                </a:cubicBezTo>
                <a:cubicBezTo>
                  <a:pt x="90963" y="29086"/>
                  <a:pt x="97623" y="10381"/>
                  <a:pt x="112644" y="6626"/>
                </a:cubicBezTo>
                <a:cubicBezTo>
                  <a:pt x="132048" y="1775"/>
                  <a:pt x="152401" y="2209"/>
                  <a:pt x="172279" y="0"/>
                </a:cubicBezTo>
                <a:cubicBezTo>
                  <a:pt x="216861" y="29721"/>
                  <a:pt x="198157" y="31416"/>
                  <a:pt x="238539" y="19878"/>
                </a:cubicBezTo>
                <a:cubicBezTo>
                  <a:pt x="245255" y="17959"/>
                  <a:pt x="251792" y="15461"/>
                  <a:pt x="258418" y="13252"/>
                </a:cubicBezTo>
                <a:cubicBezTo>
                  <a:pt x="267253" y="15461"/>
                  <a:pt x="276166" y="17376"/>
                  <a:pt x="284922" y="19878"/>
                </a:cubicBezTo>
                <a:cubicBezTo>
                  <a:pt x="291638" y="21797"/>
                  <a:pt x="297951" y="25134"/>
                  <a:pt x="304800" y="26504"/>
                </a:cubicBezTo>
                <a:cubicBezTo>
                  <a:pt x="320115" y="29567"/>
                  <a:pt x="335722" y="30922"/>
                  <a:pt x="351183" y="33131"/>
                </a:cubicBezTo>
                <a:lnTo>
                  <a:pt x="390939" y="19878"/>
                </a:lnTo>
                <a:cubicBezTo>
                  <a:pt x="397565" y="17669"/>
                  <a:pt x="403969" y="14622"/>
                  <a:pt x="410818" y="13252"/>
                </a:cubicBezTo>
                <a:cubicBezTo>
                  <a:pt x="450797" y="5256"/>
                  <a:pt x="433264" y="10187"/>
                  <a:pt x="463826" y="0"/>
                </a:cubicBezTo>
                <a:cubicBezTo>
                  <a:pt x="489712" y="25884"/>
                  <a:pt x="462550" y="6626"/>
                  <a:pt x="496957" y="6626"/>
                </a:cubicBezTo>
                <a:cubicBezTo>
                  <a:pt x="503941" y="6626"/>
                  <a:pt x="510209" y="11043"/>
                  <a:pt x="516835" y="13252"/>
                </a:cubicBezTo>
                <a:cubicBezTo>
                  <a:pt x="523461" y="11043"/>
                  <a:pt x="529729" y="6626"/>
                  <a:pt x="536713" y="6626"/>
                </a:cubicBezTo>
                <a:cubicBezTo>
                  <a:pt x="550431" y="6626"/>
                  <a:pt x="566419" y="19803"/>
                  <a:pt x="576470" y="26504"/>
                </a:cubicBezTo>
                <a:cubicBezTo>
                  <a:pt x="585305" y="24295"/>
                  <a:pt x="593913" y="18972"/>
                  <a:pt x="602974" y="19878"/>
                </a:cubicBezTo>
                <a:cubicBezTo>
                  <a:pt x="616874" y="21268"/>
                  <a:pt x="642731" y="33131"/>
                  <a:pt x="642731" y="33131"/>
                </a:cubicBezTo>
                <a:cubicBezTo>
                  <a:pt x="646634" y="29228"/>
                  <a:pt x="666030" y="5879"/>
                  <a:pt x="675861" y="13252"/>
                </a:cubicBezTo>
                <a:cubicBezTo>
                  <a:pt x="683146" y="18716"/>
                  <a:pt x="680278" y="30922"/>
                  <a:pt x="682487" y="39757"/>
                </a:cubicBezTo>
                <a:cubicBezTo>
                  <a:pt x="697948" y="30922"/>
                  <a:pt x="711814" y="18369"/>
                  <a:pt x="728870" y="13252"/>
                </a:cubicBezTo>
                <a:cubicBezTo>
                  <a:pt x="735560" y="11245"/>
                  <a:pt x="741764" y="19878"/>
                  <a:pt x="748748" y="19878"/>
                </a:cubicBezTo>
                <a:cubicBezTo>
                  <a:pt x="755732" y="19878"/>
                  <a:pt x="762000" y="15461"/>
                  <a:pt x="768626" y="13252"/>
                </a:cubicBezTo>
                <a:cubicBezTo>
                  <a:pt x="811550" y="56172"/>
                  <a:pt x="732340" y="-17897"/>
                  <a:pt x="821635" y="33131"/>
                </a:cubicBezTo>
                <a:cubicBezTo>
                  <a:pt x="827699" y="36596"/>
                  <a:pt x="826052" y="46383"/>
                  <a:pt x="828261" y="53009"/>
                </a:cubicBezTo>
                <a:cubicBezTo>
                  <a:pt x="834887" y="50800"/>
                  <a:pt x="842328" y="50257"/>
                  <a:pt x="848139" y="46383"/>
                </a:cubicBezTo>
                <a:cubicBezTo>
                  <a:pt x="897773" y="13293"/>
                  <a:pt x="840632" y="35633"/>
                  <a:pt x="887896" y="19878"/>
                </a:cubicBezTo>
                <a:cubicBezTo>
                  <a:pt x="918281" y="50265"/>
                  <a:pt x="879515" y="19878"/>
                  <a:pt x="927652" y="19878"/>
                </a:cubicBezTo>
                <a:cubicBezTo>
                  <a:pt x="933900" y="19878"/>
                  <a:pt x="935548" y="29917"/>
                  <a:pt x="940905" y="33131"/>
                </a:cubicBezTo>
                <a:cubicBezTo>
                  <a:pt x="946894" y="36725"/>
                  <a:pt x="954157" y="37548"/>
                  <a:pt x="960783" y="39757"/>
                </a:cubicBezTo>
                <a:cubicBezTo>
                  <a:pt x="1013791" y="22088"/>
                  <a:pt x="947531" y="39757"/>
                  <a:pt x="1000539" y="39757"/>
                </a:cubicBezTo>
                <a:cubicBezTo>
                  <a:pt x="1007524" y="39757"/>
                  <a:pt x="1013792" y="35340"/>
                  <a:pt x="1020418" y="33131"/>
                </a:cubicBezTo>
                <a:cubicBezTo>
                  <a:pt x="1025786" y="27763"/>
                  <a:pt x="1042079" y="7517"/>
                  <a:pt x="1053548" y="13252"/>
                </a:cubicBezTo>
                <a:cubicBezTo>
                  <a:pt x="1059795" y="16376"/>
                  <a:pt x="1057965" y="26505"/>
                  <a:pt x="1060174" y="33131"/>
                </a:cubicBezTo>
                <a:cubicBezTo>
                  <a:pt x="1116490" y="14356"/>
                  <a:pt x="1047822" y="40541"/>
                  <a:pt x="1093305" y="13252"/>
                </a:cubicBezTo>
                <a:cubicBezTo>
                  <a:pt x="1099294" y="9659"/>
                  <a:pt x="1106557" y="8835"/>
                  <a:pt x="1113183" y="6626"/>
                </a:cubicBezTo>
                <a:cubicBezTo>
                  <a:pt x="1115392" y="13252"/>
                  <a:pt x="1116216" y="20515"/>
                  <a:pt x="1119809" y="26504"/>
                </a:cubicBezTo>
                <a:cubicBezTo>
                  <a:pt x="1134623" y="51194"/>
                  <a:pt x="1133061" y="30018"/>
                  <a:pt x="1133061" y="46383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  <p:sp>
        <p:nvSpPr>
          <p:cNvPr id="26" name="Freeform 25"/>
          <p:cNvSpPr/>
          <p:nvPr/>
        </p:nvSpPr>
        <p:spPr bwMode="auto">
          <a:xfrm>
            <a:off x="2676462" y="5359569"/>
            <a:ext cx="356190" cy="48133"/>
          </a:xfrm>
          <a:custGeom>
            <a:avLst/>
            <a:gdLst>
              <a:gd name="connsiteX0" fmla="*/ 0 w 356190"/>
              <a:gd name="connsiteY0" fmla="*/ 47846 h 48133"/>
              <a:gd name="connsiteX1" fmla="*/ 26581 w 356190"/>
              <a:gd name="connsiteY1" fmla="*/ 26581 h 48133"/>
              <a:gd name="connsiteX2" fmla="*/ 42530 w 356190"/>
              <a:gd name="connsiteY2" fmla="*/ 31897 h 48133"/>
              <a:gd name="connsiteX3" fmla="*/ 58479 w 356190"/>
              <a:gd name="connsiteY3" fmla="*/ 26581 h 48133"/>
              <a:gd name="connsiteX4" fmla="*/ 74428 w 356190"/>
              <a:gd name="connsiteY4" fmla="*/ 10632 h 48133"/>
              <a:gd name="connsiteX5" fmla="*/ 90376 w 356190"/>
              <a:gd name="connsiteY5" fmla="*/ 21265 h 48133"/>
              <a:gd name="connsiteX6" fmla="*/ 106325 w 356190"/>
              <a:gd name="connsiteY6" fmla="*/ 26581 h 48133"/>
              <a:gd name="connsiteX7" fmla="*/ 138223 w 356190"/>
              <a:gd name="connsiteY7" fmla="*/ 21265 h 48133"/>
              <a:gd name="connsiteX8" fmla="*/ 154172 w 356190"/>
              <a:gd name="connsiteY8" fmla="*/ 15949 h 48133"/>
              <a:gd name="connsiteX9" fmla="*/ 170121 w 356190"/>
              <a:gd name="connsiteY9" fmla="*/ 26581 h 48133"/>
              <a:gd name="connsiteX10" fmla="*/ 186069 w 356190"/>
              <a:gd name="connsiteY10" fmla="*/ 31897 h 48133"/>
              <a:gd name="connsiteX11" fmla="*/ 202018 w 356190"/>
              <a:gd name="connsiteY11" fmla="*/ 47846 h 48133"/>
              <a:gd name="connsiteX12" fmla="*/ 233916 w 356190"/>
              <a:gd name="connsiteY12" fmla="*/ 15949 h 48133"/>
              <a:gd name="connsiteX13" fmla="*/ 249865 w 356190"/>
              <a:gd name="connsiteY13" fmla="*/ 10632 h 48133"/>
              <a:gd name="connsiteX14" fmla="*/ 255181 w 356190"/>
              <a:gd name="connsiteY14" fmla="*/ 26581 h 48133"/>
              <a:gd name="connsiteX15" fmla="*/ 271130 w 356190"/>
              <a:gd name="connsiteY15" fmla="*/ 21265 h 48133"/>
              <a:gd name="connsiteX16" fmla="*/ 303028 w 356190"/>
              <a:gd name="connsiteY16" fmla="*/ 5316 h 48133"/>
              <a:gd name="connsiteX17" fmla="*/ 308344 w 356190"/>
              <a:gd name="connsiteY17" fmla="*/ 31897 h 48133"/>
              <a:gd name="connsiteX18" fmla="*/ 324293 w 356190"/>
              <a:gd name="connsiteY18" fmla="*/ 15949 h 48133"/>
              <a:gd name="connsiteX19" fmla="*/ 345558 w 356190"/>
              <a:gd name="connsiteY19" fmla="*/ 0 h 48133"/>
              <a:gd name="connsiteX20" fmla="*/ 356190 w 356190"/>
              <a:gd name="connsiteY20" fmla="*/ 15949 h 4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6190" h="48133">
                <a:moveTo>
                  <a:pt x="0" y="47846"/>
                </a:moveTo>
                <a:cubicBezTo>
                  <a:pt x="8860" y="40758"/>
                  <a:pt x="15957" y="30565"/>
                  <a:pt x="26581" y="26581"/>
                </a:cubicBezTo>
                <a:cubicBezTo>
                  <a:pt x="31828" y="24613"/>
                  <a:pt x="36926" y="31897"/>
                  <a:pt x="42530" y="31897"/>
                </a:cubicBezTo>
                <a:cubicBezTo>
                  <a:pt x="48134" y="31897"/>
                  <a:pt x="53163" y="28353"/>
                  <a:pt x="58479" y="26581"/>
                </a:cubicBezTo>
                <a:cubicBezTo>
                  <a:pt x="63795" y="21265"/>
                  <a:pt x="67012" y="11868"/>
                  <a:pt x="74428" y="10632"/>
                </a:cubicBezTo>
                <a:cubicBezTo>
                  <a:pt x="80730" y="9582"/>
                  <a:pt x="84661" y="18408"/>
                  <a:pt x="90376" y="21265"/>
                </a:cubicBezTo>
                <a:cubicBezTo>
                  <a:pt x="95388" y="23771"/>
                  <a:pt x="101009" y="24809"/>
                  <a:pt x="106325" y="26581"/>
                </a:cubicBezTo>
                <a:cubicBezTo>
                  <a:pt x="116958" y="24809"/>
                  <a:pt x="127700" y="23603"/>
                  <a:pt x="138223" y="21265"/>
                </a:cubicBezTo>
                <a:cubicBezTo>
                  <a:pt x="143693" y="20049"/>
                  <a:pt x="148644" y="15028"/>
                  <a:pt x="154172" y="15949"/>
                </a:cubicBezTo>
                <a:cubicBezTo>
                  <a:pt x="160474" y="16999"/>
                  <a:pt x="164406" y="23724"/>
                  <a:pt x="170121" y="26581"/>
                </a:cubicBezTo>
                <a:cubicBezTo>
                  <a:pt x="175133" y="29087"/>
                  <a:pt x="180753" y="30125"/>
                  <a:pt x="186069" y="31897"/>
                </a:cubicBezTo>
                <a:cubicBezTo>
                  <a:pt x="191385" y="37213"/>
                  <a:pt x="194885" y="50223"/>
                  <a:pt x="202018" y="47846"/>
                </a:cubicBezTo>
                <a:cubicBezTo>
                  <a:pt x="216283" y="43091"/>
                  <a:pt x="219651" y="20705"/>
                  <a:pt x="233916" y="15949"/>
                </a:cubicBezTo>
                <a:lnTo>
                  <a:pt x="249865" y="10632"/>
                </a:lnTo>
                <a:cubicBezTo>
                  <a:pt x="251637" y="15948"/>
                  <a:pt x="250169" y="24075"/>
                  <a:pt x="255181" y="26581"/>
                </a:cubicBezTo>
                <a:cubicBezTo>
                  <a:pt x="260193" y="29087"/>
                  <a:pt x="266118" y="23771"/>
                  <a:pt x="271130" y="21265"/>
                </a:cubicBezTo>
                <a:cubicBezTo>
                  <a:pt x="312353" y="653"/>
                  <a:pt x="262940" y="18678"/>
                  <a:pt x="303028" y="5316"/>
                </a:cubicBezTo>
                <a:cubicBezTo>
                  <a:pt x="304800" y="14176"/>
                  <a:pt x="300262" y="27856"/>
                  <a:pt x="308344" y="31897"/>
                </a:cubicBezTo>
                <a:cubicBezTo>
                  <a:pt x="315068" y="35259"/>
                  <a:pt x="318585" y="20842"/>
                  <a:pt x="324293" y="15949"/>
                </a:cubicBezTo>
                <a:cubicBezTo>
                  <a:pt x="331020" y="10183"/>
                  <a:pt x="338470" y="5316"/>
                  <a:pt x="345558" y="0"/>
                </a:cubicBezTo>
                <a:cubicBezTo>
                  <a:pt x="351434" y="17630"/>
                  <a:pt x="345270" y="15949"/>
                  <a:pt x="356190" y="15949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  <p:sp>
        <p:nvSpPr>
          <p:cNvPr id="22" name="Freeform 21"/>
          <p:cNvSpPr/>
          <p:nvPr/>
        </p:nvSpPr>
        <p:spPr bwMode="auto">
          <a:xfrm>
            <a:off x="3018980" y="5330097"/>
            <a:ext cx="659219" cy="65040"/>
          </a:xfrm>
          <a:custGeom>
            <a:avLst/>
            <a:gdLst>
              <a:gd name="connsiteX0" fmla="*/ 0 w 659219"/>
              <a:gd name="connsiteY0" fmla="*/ 42530 h 65040"/>
              <a:gd name="connsiteX1" fmla="*/ 116958 w 659219"/>
              <a:gd name="connsiteY1" fmla="*/ 58479 h 65040"/>
              <a:gd name="connsiteX2" fmla="*/ 85060 w 659219"/>
              <a:gd name="connsiteY2" fmla="*/ 63795 h 65040"/>
              <a:gd name="connsiteX3" fmla="*/ 90377 w 659219"/>
              <a:gd name="connsiteY3" fmla="*/ 47846 h 65040"/>
              <a:gd name="connsiteX4" fmla="*/ 127591 w 659219"/>
              <a:gd name="connsiteY4" fmla="*/ 37214 h 65040"/>
              <a:gd name="connsiteX5" fmla="*/ 143540 w 659219"/>
              <a:gd name="connsiteY5" fmla="*/ 42530 h 65040"/>
              <a:gd name="connsiteX6" fmla="*/ 164805 w 659219"/>
              <a:gd name="connsiteY6" fmla="*/ 21265 h 65040"/>
              <a:gd name="connsiteX7" fmla="*/ 170121 w 659219"/>
              <a:gd name="connsiteY7" fmla="*/ 47846 h 65040"/>
              <a:gd name="connsiteX8" fmla="*/ 180754 w 659219"/>
              <a:gd name="connsiteY8" fmla="*/ 63795 h 65040"/>
              <a:gd name="connsiteX9" fmla="*/ 191386 w 659219"/>
              <a:gd name="connsiteY9" fmla="*/ 47846 h 65040"/>
              <a:gd name="connsiteX10" fmla="*/ 207335 w 659219"/>
              <a:gd name="connsiteY10" fmla="*/ 53163 h 65040"/>
              <a:gd name="connsiteX11" fmla="*/ 223284 w 659219"/>
              <a:gd name="connsiteY11" fmla="*/ 47846 h 65040"/>
              <a:gd name="connsiteX12" fmla="*/ 249865 w 659219"/>
              <a:gd name="connsiteY12" fmla="*/ 58479 h 65040"/>
              <a:gd name="connsiteX13" fmla="*/ 265814 w 659219"/>
              <a:gd name="connsiteY13" fmla="*/ 63795 h 65040"/>
              <a:gd name="connsiteX14" fmla="*/ 287079 w 659219"/>
              <a:gd name="connsiteY14" fmla="*/ 47846 h 65040"/>
              <a:gd name="connsiteX15" fmla="*/ 303028 w 659219"/>
              <a:gd name="connsiteY15" fmla="*/ 15949 h 65040"/>
              <a:gd name="connsiteX16" fmla="*/ 318977 w 659219"/>
              <a:gd name="connsiteY16" fmla="*/ 26581 h 65040"/>
              <a:gd name="connsiteX17" fmla="*/ 350874 w 659219"/>
              <a:gd name="connsiteY17" fmla="*/ 0 h 65040"/>
              <a:gd name="connsiteX18" fmla="*/ 356191 w 659219"/>
              <a:gd name="connsiteY18" fmla="*/ 15949 h 65040"/>
              <a:gd name="connsiteX19" fmla="*/ 361507 w 659219"/>
              <a:gd name="connsiteY19" fmla="*/ 42530 h 65040"/>
              <a:gd name="connsiteX20" fmla="*/ 372140 w 659219"/>
              <a:gd name="connsiteY20" fmla="*/ 26581 h 65040"/>
              <a:gd name="connsiteX21" fmla="*/ 409354 w 659219"/>
              <a:gd name="connsiteY21" fmla="*/ 31898 h 65040"/>
              <a:gd name="connsiteX22" fmla="*/ 419986 w 659219"/>
              <a:gd name="connsiteY22" fmla="*/ 47846 h 65040"/>
              <a:gd name="connsiteX23" fmla="*/ 451884 w 659219"/>
              <a:gd name="connsiteY23" fmla="*/ 58479 h 65040"/>
              <a:gd name="connsiteX24" fmla="*/ 505047 w 659219"/>
              <a:gd name="connsiteY24" fmla="*/ 42530 h 65040"/>
              <a:gd name="connsiteX25" fmla="*/ 520995 w 659219"/>
              <a:gd name="connsiteY25" fmla="*/ 47846 h 65040"/>
              <a:gd name="connsiteX26" fmla="*/ 542260 w 659219"/>
              <a:gd name="connsiteY26" fmla="*/ 42530 h 65040"/>
              <a:gd name="connsiteX27" fmla="*/ 574158 w 659219"/>
              <a:gd name="connsiteY27" fmla="*/ 47846 h 65040"/>
              <a:gd name="connsiteX28" fmla="*/ 616688 w 659219"/>
              <a:gd name="connsiteY28" fmla="*/ 42530 h 65040"/>
              <a:gd name="connsiteX29" fmla="*/ 627321 w 659219"/>
              <a:gd name="connsiteY29" fmla="*/ 26581 h 65040"/>
              <a:gd name="connsiteX30" fmla="*/ 659219 w 659219"/>
              <a:gd name="connsiteY30" fmla="*/ 21265 h 65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59219" h="65040">
                <a:moveTo>
                  <a:pt x="0" y="42530"/>
                </a:moveTo>
                <a:cubicBezTo>
                  <a:pt x="38986" y="47846"/>
                  <a:pt x="78786" y="48936"/>
                  <a:pt x="116958" y="58479"/>
                </a:cubicBezTo>
                <a:cubicBezTo>
                  <a:pt x="127415" y="61093"/>
                  <a:pt x="95068" y="67799"/>
                  <a:pt x="85060" y="63795"/>
                </a:cubicBezTo>
                <a:cubicBezTo>
                  <a:pt x="79857" y="61714"/>
                  <a:pt x="86414" y="51809"/>
                  <a:pt x="90377" y="47846"/>
                </a:cubicBezTo>
                <a:cubicBezTo>
                  <a:pt x="92919" y="45304"/>
                  <a:pt x="127407" y="37260"/>
                  <a:pt x="127591" y="37214"/>
                </a:cubicBezTo>
                <a:cubicBezTo>
                  <a:pt x="132907" y="38986"/>
                  <a:pt x="138389" y="44737"/>
                  <a:pt x="143540" y="42530"/>
                </a:cubicBezTo>
                <a:cubicBezTo>
                  <a:pt x="152754" y="38581"/>
                  <a:pt x="154975" y="19299"/>
                  <a:pt x="164805" y="21265"/>
                </a:cubicBezTo>
                <a:cubicBezTo>
                  <a:pt x="173665" y="23037"/>
                  <a:pt x="166948" y="39386"/>
                  <a:pt x="170121" y="47846"/>
                </a:cubicBezTo>
                <a:cubicBezTo>
                  <a:pt x="172365" y="53829"/>
                  <a:pt x="177210" y="58479"/>
                  <a:pt x="180754" y="63795"/>
                </a:cubicBezTo>
                <a:cubicBezTo>
                  <a:pt x="184298" y="58479"/>
                  <a:pt x="185454" y="50219"/>
                  <a:pt x="191386" y="47846"/>
                </a:cubicBezTo>
                <a:cubicBezTo>
                  <a:pt x="196589" y="45765"/>
                  <a:pt x="201731" y="53163"/>
                  <a:pt x="207335" y="53163"/>
                </a:cubicBezTo>
                <a:cubicBezTo>
                  <a:pt x="212939" y="53163"/>
                  <a:pt x="217968" y="49618"/>
                  <a:pt x="223284" y="47846"/>
                </a:cubicBezTo>
                <a:cubicBezTo>
                  <a:pt x="252231" y="18901"/>
                  <a:pt x="228508" y="32850"/>
                  <a:pt x="249865" y="58479"/>
                </a:cubicBezTo>
                <a:cubicBezTo>
                  <a:pt x="253453" y="62784"/>
                  <a:pt x="260498" y="62023"/>
                  <a:pt x="265814" y="63795"/>
                </a:cubicBezTo>
                <a:cubicBezTo>
                  <a:pt x="272902" y="58479"/>
                  <a:pt x="280814" y="54111"/>
                  <a:pt x="287079" y="47846"/>
                </a:cubicBezTo>
                <a:cubicBezTo>
                  <a:pt x="297386" y="37539"/>
                  <a:pt x="298704" y="28922"/>
                  <a:pt x="303028" y="15949"/>
                </a:cubicBezTo>
                <a:cubicBezTo>
                  <a:pt x="308344" y="19493"/>
                  <a:pt x="312652" y="25677"/>
                  <a:pt x="318977" y="26581"/>
                </a:cubicBezTo>
                <a:cubicBezTo>
                  <a:pt x="342623" y="29959"/>
                  <a:pt x="342731" y="16286"/>
                  <a:pt x="350874" y="0"/>
                </a:cubicBezTo>
                <a:cubicBezTo>
                  <a:pt x="352646" y="5316"/>
                  <a:pt x="354832" y="10512"/>
                  <a:pt x="356191" y="15949"/>
                </a:cubicBezTo>
                <a:cubicBezTo>
                  <a:pt x="358383" y="24715"/>
                  <a:pt x="353989" y="37518"/>
                  <a:pt x="361507" y="42530"/>
                </a:cubicBezTo>
                <a:cubicBezTo>
                  <a:pt x="366823" y="46074"/>
                  <a:pt x="368596" y="31897"/>
                  <a:pt x="372140" y="26581"/>
                </a:cubicBezTo>
                <a:cubicBezTo>
                  <a:pt x="383966" y="62061"/>
                  <a:pt x="366208" y="26505"/>
                  <a:pt x="409354" y="31898"/>
                </a:cubicBezTo>
                <a:cubicBezTo>
                  <a:pt x="415694" y="32690"/>
                  <a:pt x="414568" y="44460"/>
                  <a:pt x="419986" y="47846"/>
                </a:cubicBezTo>
                <a:cubicBezTo>
                  <a:pt x="429490" y="53786"/>
                  <a:pt x="441251" y="54935"/>
                  <a:pt x="451884" y="58479"/>
                </a:cubicBezTo>
                <a:cubicBezTo>
                  <a:pt x="490713" y="45535"/>
                  <a:pt x="472908" y="50564"/>
                  <a:pt x="505047" y="42530"/>
                </a:cubicBezTo>
                <a:cubicBezTo>
                  <a:pt x="529452" y="5920"/>
                  <a:pt x="503014" y="37057"/>
                  <a:pt x="520995" y="47846"/>
                </a:cubicBezTo>
                <a:cubicBezTo>
                  <a:pt x="527260" y="51605"/>
                  <a:pt x="535172" y="44302"/>
                  <a:pt x="542260" y="42530"/>
                </a:cubicBezTo>
                <a:cubicBezTo>
                  <a:pt x="552893" y="44302"/>
                  <a:pt x="563423" y="48822"/>
                  <a:pt x="574158" y="47846"/>
                </a:cubicBezTo>
                <a:cubicBezTo>
                  <a:pt x="629099" y="42852"/>
                  <a:pt x="578090" y="29664"/>
                  <a:pt x="616688" y="42530"/>
                </a:cubicBezTo>
                <a:cubicBezTo>
                  <a:pt x="620232" y="37214"/>
                  <a:pt x="621773" y="29751"/>
                  <a:pt x="627321" y="26581"/>
                </a:cubicBezTo>
                <a:cubicBezTo>
                  <a:pt x="637232" y="20917"/>
                  <a:pt x="648477" y="21265"/>
                  <a:pt x="659219" y="21265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3909672" y="5355051"/>
            <a:ext cx="610447" cy="45719"/>
          </a:xfrm>
          <a:custGeom>
            <a:avLst/>
            <a:gdLst>
              <a:gd name="connsiteX0" fmla="*/ 0 w 1133108"/>
              <a:gd name="connsiteY0" fmla="*/ 6626 h 53009"/>
              <a:gd name="connsiteX1" fmla="*/ 72887 w 1133108"/>
              <a:gd name="connsiteY1" fmla="*/ 26504 h 53009"/>
              <a:gd name="connsiteX2" fmla="*/ 112644 w 1133108"/>
              <a:gd name="connsiteY2" fmla="*/ 6626 h 53009"/>
              <a:gd name="connsiteX3" fmla="*/ 172279 w 1133108"/>
              <a:gd name="connsiteY3" fmla="*/ 0 h 53009"/>
              <a:gd name="connsiteX4" fmla="*/ 238539 w 1133108"/>
              <a:gd name="connsiteY4" fmla="*/ 19878 h 53009"/>
              <a:gd name="connsiteX5" fmla="*/ 258418 w 1133108"/>
              <a:gd name="connsiteY5" fmla="*/ 13252 h 53009"/>
              <a:gd name="connsiteX6" fmla="*/ 284922 w 1133108"/>
              <a:gd name="connsiteY6" fmla="*/ 19878 h 53009"/>
              <a:gd name="connsiteX7" fmla="*/ 304800 w 1133108"/>
              <a:gd name="connsiteY7" fmla="*/ 26504 h 53009"/>
              <a:gd name="connsiteX8" fmla="*/ 351183 w 1133108"/>
              <a:gd name="connsiteY8" fmla="*/ 33131 h 53009"/>
              <a:gd name="connsiteX9" fmla="*/ 390939 w 1133108"/>
              <a:gd name="connsiteY9" fmla="*/ 19878 h 53009"/>
              <a:gd name="connsiteX10" fmla="*/ 410818 w 1133108"/>
              <a:gd name="connsiteY10" fmla="*/ 13252 h 53009"/>
              <a:gd name="connsiteX11" fmla="*/ 463826 w 1133108"/>
              <a:gd name="connsiteY11" fmla="*/ 0 h 53009"/>
              <a:gd name="connsiteX12" fmla="*/ 496957 w 1133108"/>
              <a:gd name="connsiteY12" fmla="*/ 6626 h 53009"/>
              <a:gd name="connsiteX13" fmla="*/ 516835 w 1133108"/>
              <a:gd name="connsiteY13" fmla="*/ 13252 h 53009"/>
              <a:gd name="connsiteX14" fmla="*/ 536713 w 1133108"/>
              <a:gd name="connsiteY14" fmla="*/ 6626 h 53009"/>
              <a:gd name="connsiteX15" fmla="*/ 576470 w 1133108"/>
              <a:gd name="connsiteY15" fmla="*/ 26504 h 53009"/>
              <a:gd name="connsiteX16" fmla="*/ 602974 w 1133108"/>
              <a:gd name="connsiteY16" fmla="*/ 19878 h 53009"/>
              <a:gd name="connsiteX17" fmla="*/ 642731 w 1133108"/>
              <a:gd name="connsiteY17" fmla="*/ 33131 h 53009"/>
              <a:gd name="connsiteX18" fmla="*/ 675861 w 1133108"/>
              <a:gd name="connsiteY18" fmla="*/ 13252 h 53009"/>
              <a:gd name="connsiteX19" fmla="*/ 682487 w 1133108"/>
              <a:gd name="connsiteY19" fmla="*/ 39757 h 53009"/>
              <a:gd name="connsiteX20" fmla="*/ 728870 w 1133108"/>
              <a:gd name="connsiteY20" fmla="*/ 13252 h 53009"/>
              <a:gd name="connsiteX21" fmla="*/ 748748 w 1133108"/>
              <a:gd name="connsiteY21" fmla="*/ 19878 h 53009"/>
              <a:gd name="connsiteX22" fmla="*/ 768626 w 1133108"/>
              <a:gd name="connsiteY22" fmla="*/ 13252 h 53009"/>
              <a:gd name="connsiteX23" fmla="*/ 821635 w 1133108"/>
              <a:gd name="connsiteY23" fmla="*/ 33131 h 53009"/>
              <a:gd name="connsiteX24" fmla="*/ 828261 w 1133108"/>
              <a:gd name="connsiteY24" fmla="*/ 53009 h 53009"/>
              <a:gd name="connsiteX25" fmla="*/ 848139 w 1133108"/>
              <a:gd name="connsiteY25" fmla="*/ 46383 h 53009"/>
              <a:gd name="connsiteX26" fmla="*/ 887896 w 1133108"/>
              <a:gd name="connsiteY26" fmla="*/ 19878 h 53009"/>
              <a:gd name="connsiteX27" fmla="*/ 927652 w 1133108"/>
              <a:gd name="connsiteY27" fmla="*/ 19878 h 53009"/>
              <a:gd name="connsiteX28" fmla="*/ 940905 w 1133108"/>
              <a:gd name="connsiteY28" fmla="*/ 33131 h 53009"/>
              <a:gd name="connsiteX29" fmla="*/ 960783 w 1133108"/>
              <a:gd name="connsiteY29" fmla="*/ 39757 h 53009"/>
              <a:gd name="connsiteX30" fmla="*/ 1000539 w 1133108"/>
              <a:gd name="connsiteY30" fmla="*/ 39757 h 53009"/>
              <a:gd name="connsiteX31" fmla="*/ 1020418 w 1133108"/>
              <a:gd name="connsiteY31" fmla="*/ 33131 h 53009"/>
              <a:gd name="connsiteX32" fmla="*/ 1053548 w 1133108"/>
              <a:gd name="connsiteY32" fmla="*/ 13252 h 53009"/>
              <a:gd name="connsiteX33" fmla="*/ 1060174 w 1133108"/>
              <a:gd name="connsiteY33" fmla="*/ 33131 h 53009"/>
              <a:gd name="connsiteX34" fmla="*/ 1093305 w 1133108"/>
              <a:gd name="connsiteY34" fmla="*/ 13252 h 53009"/>
              <a:gd name="connsiteX35" fmla="*/ 1113183 w 1133108"/>
              <a:gd name="connsiteY35" fmla="*/ 6626 h 53009"/>
              <a:gd name="connsiteX36" fmla="*/ 1119809 w 1133108"/>
              <a:gd name="connsiteY36" fmla="*/ 26504 h 53009"/>
              <a:gd name="connsiteX37" fmla="*/ 1133061 w 1133108"/>
              <a:gd name="connsiteY37" fmla="*/ 46383 h 53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33108" h="53009">
                <a:moveTo>
                  <a:pt x="0" y="6626"/>
                </a:moveTo>
                <a:cubicBezTo>
                  <a:pt x="24296" y="13252"/>
                  <a:pt x="47957" y="22943"/>
                  <a:pt x="72887" y="26504"/>
                </a:cubicBezTo>
                <a:cubicBezTo>
                  <a:pt x="90963" y="29086"/>
                  <a:pt x="97623" y="10381"/>
                  <a:pt x="112644" y="6626"/>
                </a:cubicBezTo>
                <a:cubicBezTo>
                  <a:pt x="132048" y="1775"/>
                  <a:pt x="152401" y="2209"/>
                  <a:pt x="172279" y="0"/>
                </a:cubicBezTo>
                <a:cubicBezTo>
                  <a:pt x="216861" y="29721"/>
                  <a:pt x="198157" y="31416"/>
                  <a:pt x="238539" y="19878"/>
                </a:cubicBezTo>
                <a:cubicBezTo>
                  <a:pt x="245255" y="17959"/>
                  <a:pt x="251792" y="15461"/>
                  <a:pt x="258418" y="13252"/>
                </a:cubicBezTo>
                <a:cubicBezTo>
                  <a:pt x="267253" y="15461"/>
                  <a:pt x="276166" y="17376"/>
                  <a:pt x="284922" y="19878"/>
                </a:cubicBezTo>
                <a:cubicBezTo>
                  <a:pt x="291638" y="21797"/>
                  <a:pt x="297951" y="25134"/>
                  <a:pt x="304800" y="26504"/>
                </a:cubicBezTo>
                <a:cubicBezTo>
                  <a:pt x="320115" y="29567"/>
                  <a:pt x="335722" y="30922"/>
                  <a:pt x="351183" y="33131"/>
                </a:cubicBezTo>
                <a:lnTo>
                  <a:pt x="390939" y="19878"/>
                </a:lnTo>
                <a:cubicBezTo>
                  <a:pt x="397565" y="17669"/>
                  <a:pt x="403969" y="14622"/>
                  <a:pt x="410818" y="13252"/>
                </a:cubicBezTo>
                <a:cubicBezTo>
                  <a:pt x="450797" y="5256"/>
                  <a:pt x="433264" y="10187"/>
                  <a:pt x="463826" y="0"/>
                </a:cubicBezTo>
                <a:cubicBezTo>
                  <a:pt x="489712" y="25884"/>
                  <a:pt x="462550" y="6626"/>
                  <a:pt x="496957" y="6626"/>
                </a:cubicBezTo>
                <a:cubicBezTo>
                  <a:pt x="503941" y="6626"/>
                  <a:pt x="510209" y="11043"/>
                  <a:pt x="516835" y="13252"/>
                </a:cubicBezTo>
                <a:cubicBezTo>
                  <a:pt x="523461" y="11043"/>
                  <a:pt x="529729" y="6626"/>
                  <a:pt x="536713" y="6626"/>
                </a:cubicBezTo>
                <a:cubicBezTo>
                  <a:pt x="550431" y="6626"/>
                  <a:pt x="566419" y="19803"/>
                  <a:pt x="576470" y="26504"/>
                </a:cubicBezTo>
                <a:cubicBezTo>
                  <a:pt x="585305" y="24295"/>
                  <a:pt x="593913" y="18972"/>
                  <a:pt x="602974" y="19878"/>
                </a:cubicBezTo>
                <a:cubicBezTo>
                  <a:pt x="616874" y="21268"/>
                  <a:pt x="642731" y="33131"/>
                  <a:pt x="642731" y="33131"/>
                </a:cubicBezTo>
                <a:cubicBezTo>
                  <a:pt x="646634" y="29228"/>
                  <a:pt x="666030" y="5879"/>
                  <a:pt x="675861" y="13252"/>
                </a:cubicBezTo>
                <a:cubicBezTo>
                  <a:pt x="683146" y="18716"/>
                  <a:pt x="680278" y="30922"/>
                  <a:pt x="682487" y="39757"/>
                </a:cubicBezTo>
                <a:cubicBezTo>
                  <a:pt x="697948" y="30922"/>
                  <a:pt x="711814" y="18369"/>
                  <a:pt x="728870" y="13252"/>
                </a:cubicBezTo>
                <a:cubicBezTo>
                  <a:pt x="735560" y="11245"/>
                  <a:pt x="741764" y="19878"/>
                  <a:pt x="748748" y="19878"/>
                </a:cubicBezTo>
                <a:cubicBezTo>
                  <a:pt x="755732" y="19878"/>
                  <a:pt x="762000" y="15461"/>
                  <a:pt x="768626" y="13252"/>
                </a:cubicBezTo>
                <a:cubicBezTo>
                  <a:pt x="811550" y="56172"/>
                  <a:pt x="732340" y="-17897"/>
                  <a:pt x="821635" y="33131"/>
                </a:cubicBezTo>
                <a:cubicBezTo>
                  <a:pt x="827699" y="36596"/>
                  <a:pt x="826052" y="46383"/>
                  <a:pt x="828261" y="53009"/>
                </a:cubicBezTo>
                <a:cubicBezTo>
                  <a:pt x="834887" y="50800"/>
                  <a:pt x="842328" y="50257"/>
                  <a:pt x="848139" y="46383"/>
                </a:cubicBezTo>
                <a:cubicBezTo>
                  <a:pt x="897773" y="13293"/>
                  <a:pt x="840632" y="35633"/>
                  <a:pt x="887896" y="19878"/>
                </a:cubicBezTo>
                <a:cubicBezTo>
                  <a:pt x="918281" y="50265"/>
                  <a:pt x="879515" y="19878"/>
                  <a:pt x="927652" y="19878"/>
                </a:cubicBezTo>
                <a:cubicBezTo>
                  <a:pt x="933900" y="19878"/>
                  <a:pt x="935548" y="29917"/>
                  <a:pt x="940905" y="33131"/>
                </a:cubicBezTo>
                <a:cubicBezTo>
                  <a:pt x="946894" y="36725"/>
                  <a:pt x="954157" y="37548"/>
                  <a:pt x="960783" y="39757"/>
                </a:cubicBezTo>
                <a:cubicBezTo>
                  <a:pt x="1013791" y="22088"/>
                  <a:pt x="947531" y="39757"/>
                  <a:pt x="1000539" y="39757"/>
                </a:cubicBezTo>
                <a:cubicBezTo>
                  <a:pt x="1007524" y="39757"/>
                  <a:pt x="1013792" y="35340"/>
                  <a:pt x="1020418" y="33131"/>
                </a:cubicBezTo>
                <a:cubicBezTo>
                  <a:pt x="1025786" y="27763"/>
                  <a:pt x="1042079" y="7517"/>
                  <a:pt x="1053548" y="13252"/>
                </a:cubicBezTo>
                <a:cubicBezTo>
                  <a:pt x="1059795" y="16376"/>
                  <a:pt x="1057965" y="26505"/>
                  <a:pt x="1060174" y="33131"/>
                </a:cubicBezTo>
                <a:cubicBezTo>
                  <a:pt x="1116490" y="14356"/>
                  <a:pt x="1047822" y="40541"/>
                  <a:pt x="1093305" y="13252"/>
                </a:cubicBezTo>
                <a:cubicBezTo>
                  <a:pt x="1099294" y="9659"/>
                  <a:pt x="1106557" y="8835"/>
                  <a:pt x="1113183" y="6626"/>
                </a:cubicBezTo>
                <a:cubicBezTo>
                  <a:pt x="1115392" y="13252"/>
                  <a:pt x="1116216" y="20515"/>
                  <a:pt x="1119809" y="26504"/>
                </a:cubicBezTo>
                <a:cubicBezTo>
                  <a:pt x="1134623" y="51194"/>
                  <a:pt x="1133061" y="30018"/>
                  <a:pt x="1133061" y="46383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  <p:sp>
        <p:nvSpPr>
          <p:cNvPr id="27" name="Freeform 26"/>
          <p:cNvSpPr/>
          <p:nvPr/>
        </p:nvSpPr>
        <p:spPr bwMode="auto">
          <a:xfrm>
            <a:off x="4524660" y="5086595"/>
            <a:ext cx="781493" cy="324293"/>
          </a:xfrm>
          <a:custGeom>
            <a:avLst/>
            <a:gdLst>
              <a:gd name="connsiteX0" fmla="*/ 0 w 781493"/>
              <a:gd name="connsiteY0" fmla="*/ 281763 h 324293"/>
              <a:gd name="connsiteX1" fmla="*/ 74428 w 781493"/>
              <a:gd name="connsiteY1" fmla="*/ 292395 h 324293"/>
              <a:gd name="connsiteX2" fmla="*/ 101010 w 781493"/>
              <a:gd name="connsiteY2" fmla="*/ 271130 h 324293"/>
              <a:gd name="connsiteX3" fmla="*/ 116958 w 781493"/>
              <a:gd name="connsiteY3" fmla="*/ 281763 h 324293"/>
              <a:gd name="connsiteX4" fmla="*/ 132907 w 781493"/>
              <a:gd name="connsiteY4" fmla="*/ 276446 h 324293"/>
              <a:gd name="connsiteX5" fmla="*/ 154172 w 781493"/>
              <a:gd name="connsiteY5" fmla="*/ 297711 h 324293"/>
              <a:gd name="connsiteX6" fmla="*/ 170121 w 781493"/>
              <a:gd name="connsiteY6" fmla="*/ 303028 h 324293"/>
              <a:gd name="connsiteX7" fmla="*/ 175438 w 781493"/>
              <a:gd name="connsiteY7" fmla="*/ 287079 h 324293"/>
              <a:gd name="connsiteX8" fmla="*/ 223284 w 781493"/>
              <a:gd name="connsiteY8" fmla="*/ 287079 h 324293"/>
              <a:gd name="connsiteX9" fmla="*/ 239233 w 781493"/>
              <a:gd name="connsiteY9" fmla="*/ 281763 h 324293"/>
              <a:gd name="connsiteX10" fmla="*/ 265814 w 781493"/>
              <a:gd name="connsiteY10" fmla="*/ 303028 h 324293"/>
              <a:gd name="connsiteX11" fmla="*/ 281763 w 781493"/>
              <a:gd name="connsiteY11" fmla="*/ 313660 h 324293"/>
              <a:gd name="connsiteX12" fmla="*/ 297712 w 781493"/>
              <a:gd name="connsiteY12" fmla="*/ 308344 h 324293"/>
              <a:gd name="connsiteX13" fmla="*/ 303028 w 781493"/>
              <a:gd name="connsiteY13" fmla="*/ 292395 h 324293"/>
              <a:gd name="connsiteX14" fmla="*/ 313661 w 781493"/>
              <a:gd name="connsiteY14" fmla="*/ 276446 h 324293"/>
              <a:gd name="connsiteX15" fmla="*/ 329610 w 781493"/>
              <a:gd name="connsiteY15" fmla="*/ 228600 h 324293"/>
              <a:gd name="connsiteX16" fmla="*/ 334926 w 781493"/>
              <a:gd name="connsiteY16" fmla="*/ 212651 h 324293"/>
              <a:gd name="connsiteX17" fmla="*/ 340242 w 781493"/>
              <a:gd name="connsiteY17" fmla="*/ 191386 h 324293"/>
              <a:gd name="connsiteX18" fmla="*/ 350875 w 781493"/>
              <a:gd name="connsiteY18" fmla="*/ 175437 h 324293"/>
              <a:gd name="connsiteX19" fmla="*/ 372140 w 781493"/>
              <a:gd name="connsiteY19" fmla="*/ 127590 h 324293"/>
              <a:gd name="connsiteX20" fmla="*/ 388089 w 781493"/>
              <a:gd name="connsiteY20" fmla="*/ 116958 h 324293"/>
              <a:gd name="connsiteX21" fmla="*/ 409354 w 781493"/>
              <a:gd name="connsiteY21" fmla="*/ 101009 h 324293"/>
              <a:gd name="connsiteX22" fmla="*/ 451884 w 781493"/>
              <a:gd name="connsiteY22" fmla="*/ 37214 h 324293"/>
              <a:gd name="connsiteX23" fmla="*/ 462517 w 781493"/>
              <a:gd name="connsiteY23" fmla="*/ 21265 h 324293"/>
              <a:gd name="connsiteX24" fmla="*/ 478465 w 781493"/>
              <a:gd name="connsiteY24" fmla="*/ 10632 h 324293"/>
              <a:gd name="connsiteX25" fmla="*/ 510363 w 781493"/>
              <a:gd name="connsiteY25" fmla="*/ 0 h 324293"/>
              <a:gd name="connsiteX26" fmla="*/ 526312 w 781493"/>
              <a:gd name="connsiteY26" fmla="*/ 10632 h 324293"/>
              <a:gd name="connsiteX27" fmla="*/ 547577 w 781493"/>
              <a:gd name="connsiteY27" fmla="*/ 58479 h 324293"/>
              <a:gd name="connsiteX28" fmla="*/ 558210 w 781493"/>
              <a:gd name="connsiteY28" fmla="*/ 74428 h 324293"/>
              <a:gd name="connsiteX29" fmla="*/ 558210 w 781493"/>
              <a:gd name="connsiteY29" fmla="*/ 170121 h 324293"/>
              <a:gd name="connsiteX30" fmla="*/ 563526 w 781493"/>
              <a:gd name="connsiteY30" fmla="*/ 186070 h 324293"/>
              <a:gd name="connsiteX31" fmla="*/ 579475 w 781493"/>
              <a:gd name="connsiteY31" fmla="*/ 191386 h 324293"/>
              <a:gd name="connsiteX32" fmla="*/ 584791 w 781493"/>
              <a:gd name="connsiteY32" fmla="*/ 207335 h 324293"/>
              <a:gd name="connsiteX33" fmla="*/ 590107 w 781493"/>
              <a:gd name="connsiteY33" fmla="*/ 228600 h 324293"/>
              <a:gd name="connsiteX34" fmla="*/ 611372 w 781493"/>
              <a:gd name="connsiteY34" fmla="*/ 260497 h 324293"/>
              <a:gd name="connsiteX35" fmla="*/ 616689 w 781493"/>
              <a:gd name="connsiteY35" fmla="*/ 276446 h 324293"/>
              <a:gd name="connsiteX36" fmla="*/ 627321 w 781493"/>
              <a:gd name="connsiteY36" fmla="*/ 292395 h 324293"/>
              <a:gd name="connsiteX37" fmla="*/ 637954 w 781493"/>
              <a:gd name="connsiteY37" fmla="*/ 324293 h 324293"/>
              <a:gd name="connsiteX38" fmla="*/ 659219 w 781493"/>
              <a:gd name="connsiteY38" fmla="*/ 318977 h 324293"/>
              <a:gd name="connsiteX39" fmla="*/ 669852 w 781493"/>
              <a:gd name="connsiteY39" fmla="*/ 287079 h 324293"/>
              <a:gd name="connsiteX40" fmla="*/ 685800 w 781493"/>
              <a:gd name="connsiteY40" fmla="*/ 297711 h 324293"/>
              <a:gd name="connsiteX41" fmla="*/ 707065 w 781493"/>
              <a:gd name="connsiteY41" fmla="*/ 281763 h 324293"/>
              <a:gd name="connsiteX42" fmla="*/ 723014 w 781493"/>
              <a:gd name="connsiteY42" fmla="*/ 276446 h 324293"/>
              <a:gd name="connsiteX43" fmla="*/ 781493 w 781493"/>
              <a:gd name="connsiteY43" fmla="*/ 281763 h 324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81493" h="324293">
                <a:moveTo>
                  <a:pt x="0" y="281763"/>
                </a:moveTo>
                <a:cubicBezTo>
                  <a:pt x="56419" y="300568"/>
                  <a:pt x="31362" y="301008"/>
                  <a:pt x="74428" y="292395"/>
                </a:cubicBezTo>
                <a:cubicBezTo>
                  <a:pt x="80640" y="283077"/>
                  <a:pt x="85603" y="268562"/>
                  <a:pt x="101010" y="271130"/>
                </a:cubicBezTo>
                <a:cubicBezTo>
                  <a:pt x="107312" y="272181"/>
                  <a:pt x="111642" y="278219"/>
                  <a:pt x="116958" y="281763"/>
                </a:cubicBezTo>
                <a:cubicBezTo>
                  <a:pt x="122274" y="279991"/>
                  <a:pt x="127303" y="276446"/>
                  <a:pt x="132907" y="276446"/>
                </a:cubicBezTo>
                <a:cubicBezTo>
                  <a:pt x="161260" y="276446"/>
                  <a:pt x="139996" y="283535"/>
                  <a:pt x="154172" y="297711"/>
                </a:cubicBezTo>
                <a:cubicBezTo>
                  <a:pt x="158135" y="301674"/>
                  <a:pt x="164805" y="301256"/>
                  <a:pt x="170121" y="303028"/>
                </a:cubicBezTo>
                <a:cubicBezTo>
                  <a:pt x="171893" y="297712"/>
                  <a:pt x="171475" y="291042"/>
                  <a:pt x="175438" y="287079"/>
                </a:cubicBezTo>
                <a:cubicBezTo>
                  <a:pt x="186655" y="275862"/>
                  <a:pt x="214630" y="285637"/>
                  <a:pt x="223284" y="287079"/>
                </a:cubicBezTo>
                <a:cubicBezTo>
                  <a:pt x="228600" y="285307"/>
                  <a:pt x="233629" y="281763"/>
                  <a:pt x="239233" y="281763"/>
                </a:cubicBezTo>
                <a:cubicBezTo>
                  <a:pt x="259934" y="281763"/>
                  <a:pt x="253567" y="290781"/>
                  <a:pt x="265814" y="303028"/>
                </a:cubicBezTo>
                <a:cubicBezTo>
                  <a:pt x="270332" y="307546"/>
                  <a:pt x="276447" y="310116"/>
                  <a:pt x="281763" y="313660"/>
                </a:cubicBezTo>
                <a:cubicBezTo>
                  <a:pt x="287079" y="311888"/>
                  <a:pt x="293749" y="312307"/>
                  <a:pt x="297712" y="308344"/>
                </a:cubicBezTo>
                <a:cubicBezTo>
                  <a:pt x="301675" y="304381"/>
                  <a:pt x="300522" y="297407"/>
                  <a:pt x="303028" y="292395"/>
                </a:cubicBezTo>
                <a:cubicBezTo>
                  <a:pt x="305885" y="286680"/>
                  <a:pt x="310117" y="281762"/>
                  <a:pt x="313661" y="276446"/>
                </a:cubicBezTo>
                <a:lnTo>
                  <a:pt x="329610" y="228600"/>
                </a:lnTo>
                <a:cubicBezTo>
                  <a:pt x="331382" y="223284"/>
                  <a:pt x="333567" y="218088"/>
                  <a:pt x="334926" y="212651"/>
                </a:cubicBezTo>
                <a:cubicBezTo>
                  <a:pt x="336698" y="205563"/>
                  <a:pt x="337364" y="198102"/>
                  <a:pt x="340242" y="191386"/>
                </a:cubicBezTo>
                <a:cubicBezTo>
                  <a:pt x="342759" y="185513"/>
                  <a:pt x="347331" y="180753"/>
                  <a:pt x="350875" y="175437"/>
                </a:cubicBezTo>
                <a:cubicBezTo>
                  <a:pt x="356139" y="159643"/>
                  <a:pt x="359502" y="140228"/>
                  <a:pt x="372140" y="127590"/>
                </a:cubicBezTo>
                <a:cubicBezTo>
                  <a:pt x="376658" y="123072"/>
                  <a:pt x="382890" y="120672"/>
                  <a:pt x="388089" y="116958"/>
                </a:cubicBezTo>
                <a:cubicBezTo>
                  <a:pt x="395299" y="111808"/>
                  <a:pt x="402266" y="106325"/>
                  <a:pt x="409354" y="101009"/>
                </a:cubicBezTo>
                <a:lnTo>
                  <a:pt x="451884" y="37214"/>
                </a:lnTo>
                <a:cubicBezTo>
                  <a:pt x="455428" y="31898"/>
                  <a:pt x="457201" y="24809"/>
                  <a:pt x="462517" y="21265"/>
                </a:cubicBezTo>
                <a:cubicBezTo>
                  <a:pt x="467833" y="17721"/>
                  <a:pt x="472626" y="13227"/>
                  <a:pt x="478465" y="10632"/>
                </a:cubicBezTo>
                <a:cubicBezTo>
                  <a:pt x="488707" y="6080"/>
                  <a:pt x="510363" y="0"/>
                  <a:pt x="510363" y="0"/>
                </a:cubicBezTo>
                <a:cubicBezTo>
                  <a:pt x="515679" y="3544"/>
                  <a:pt x="521794" y="6114"/>
                  <a:pt x="526312" y="10632"/>
                </a:cubicBezTo>
                <a:cubicBezTo>
                  <a:pt x="547955" y="32274"/>
                  <a:pt x="526517" y="26890"/>
                  <a:pt x="547577" y="58479"/>
                </a:cubicBezTo>
                <a:lnTo>
                  <a:pt x="558210" y="74428"/>
                </a:lnTo>
                <a:cubicBezTo>
                  <a:pt x="553337" y="128027"/>
                  <a:pt x="549114" y="124643"/>
                  <a:pt x="558210" y="170121"/>
                </a:cubicBezTo>
                <a:cubicBezTo>
                  <a:pt x="559309" y="175616"/>
                  <a:pt x="559563" y="182107"/>
                  <a:pt x="563526" y="186070"/>
                </a:cubicBezTo>
                <a:cubicBezTo>
                  <a:pt x="567489" y="190033"/>
                  <a:pt x="574159" y="189614"/>
                  <a:pt x="579475" y="191386"/>
                </a:cubicBezTo>
                <a:cubicBezTo>
                  <a:pt x="581247" y="196702"/>
                  <a:pt x="583252" y="201947"/>
                  <a:pt x="584791" y="207335"/>
                </a:cubicBezTo>
                <a:cubicBezTo>
                  <a:pt x="586798" y="214360"/>
                  <a:pt x="586839" y="222065"/>
                  <a:pt x="590107" y="228600"/>
                </a:cubicBezTo>
                <a:cubicBezTo>
                  <a:pt x="595822" y="240029"/>
                  <a:pt x="607331" y="248374"/>
                  <a:pt x="611372" y="260497"/>
                </a:cubicBezTo>
                <a:cubicBezTo>
                  <a:pt x="613144" y="265813"/>
                  <a:pt x="614183" y="271434"/>
                  <a:pt x="616689" y="276446"/>
                </a:cubicBezTo>
                <a:cubicBezTo>
                  <a:pt x="619546" y="282161"/>
                  <a:pt x="624726" y="286556"/>
                  <a:pt x="627321" y="292395"/>
                </a:cubicBezTo>
                <a:cubicBezTo>
                  <a:pt x="631873" y="302637"/>
                  <a:pt x="637954" y="324293"/>
                  <a:pt x="637954" y="324293"/>
                </a:cubicBezTo>
                <a:cubicBezTo>
                  <a:pt x="645042" y="322521"/>
                  <a:pt x="654464" y="324524"/>
                  <a:pt x="659219" y="318977"/>
                </a:cubicBezTo>
                <a:cubicBezTo>
                  <a:pt x="666513" y="310467"/>
                  <a:pt x="669852" y="287079"/>
                  <a:pt x="669852" y="287079"/>
                </a:cubicBezTo>
                <a:cubicBezTo>
                  <a:pt x="675168" y="290623"/>
                  <a:pt x="679475" y="298615"/>
                  <a:pt x="685800" y="297711"/>
                </a:cubicBezTo>
                <a:cubicBezTo>
                  <a:pt x="694571" y="296458"/>
                  <a:pt x="699372" y="286159"/>
                  <a:pt x="707065" y="281763"/>
                </a:cubicBezTo>
                <a:cubicBezTo>
                  <a:pt x="711931" y="278983"/>
                  <a:pt x="717698" y="278218"/>
                  <a:pt x="723014" y="276446"/>
                </a:cubicBezTo>
                <a:lnTo>
                  <a:pt x="781493" y="281763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  <p:sp>
        <p:nvSpPr>
          <p:cNvPr id="28" name="Freeform 27"/>
          <p:cNvSpPr/>
          <p:nvPr/>
        </p:nvSpPr>
        <p:spPr bwMode="auto">
          <a:xfrm>
            <a:off x="3510102" y="5338756"/>
            <a:ext cx="659219" cy="65040"/>
          </a:xfrm>
          <a:custGeom>
            <a:avLst/>
            <a:gdLst>
              <a:gd name="connsiteX0" fmla="*/ 0 w 659219"/>
              <a:gd name="connsiteY0" fmla="*/ 42530 h 65040"/>
              <a:gd name="connsiteX1" fmla="*/ 116958 w 659219"/>
              <a:gd name="connsiteY1" fmla="*/ 58479 h 65040"/>
              <a:gd name="connsiteX2" fmla="*/ 85060 w 659219"/>
              <a:gd name="connsiteY2" fmla="*/ 63795 h 65040"/>
              <a:gd name="connsiteX3" fmla="*/ 90377 w 659219"/>
              <a:gd name="connsiteY3" fmla="*/ 47846 h 65040"/>
              <a:gd name="connsiteX4" fmla="*/ 127591 w 659219"/>
              <a:gd name="connsiteY4" fmla="*/ 37214 h 65040"/>
              <a:gd name="connsiteX5" fmla="*/ 143540 w 659219"/>
              <a:gd name="connsiteY5" fmla="*/ 42530 h 65040"/>
              <a:gd name="connsiteX6" fmla="*/ 164805 w 659219"/>
              <a:gd name="connsiteY6" fmla="*/ 21265 h 65040"/>
              <a:gd name="connsiteX7" fmla="*/ 170121 w 659219"/>
              <a:gd name="connsiteY7" fmla="*/ 47846 h 65040"/>
              <a:gd name="connsiteX8" fmla="*/ 180754 w 659219"/>
              <a:gd name="connsiteY8" fmla="*/ 63795 h 65040"/>
              <a:gd name="connsiteX9" fmla="*/ 191386 w 659219"/>
              <a:gd name="connsiteY9" fmla="*/ 47846 h 65040"/>
              <a:gd name="connsiteX10" fmla="*/ 207335 w 659219"/>
              <a:gd name="connsiteY10" fmla="*/ 53163 h 65040"/>
              <a:gd name="connsiteX11" fmla="*/ 223284 w 659219"/>
              <a:gd name="connsiteY11" fmla="*/ 47846 h 65040"/>
              <a:gd name="connsiteX12" fmla="*/ 249865 w 659219"/>
              <a:gd name="connsiteY12" fmla="*/ 58479 h 65040"/>
              <a:gd name="connsiteX13" fmla="*/ 265814 w 659219"/>
              <a:gd name="connsiteY13" fmla="*/ 63795 h 65040"/>
              <a:gd name="connsiteX14" fmla="*/ 287079 w 659219"/>
              <a:gd name="connsiteY14" fmla="*/ 47846 h 65040"/>
              <a:gd name="connsiteX15" fmla="*/ 303028 w 659219"/>
              <a:gd name="connsiteY15" fmla="*/ 15949 h 65040"/>
              <a:gd name="connsiteX16" fmla="*/ 318977 w 659219"/>
              <a:gd name="connsiteY16" fmla="*/ 26581 h 65040"/>
              <a:gd name="connsiteX17" fmla="*/ 350874 w 659219"/>
              <a:gd name="connsiteY17" fmla="*/ 0 h 65040"/>
              <a:gd name="connsiteX18" fmla="*/ 356191 w 659219"/>
              <a:gd name="connsiteY18" fmla="*/ 15949 h 65040"/>
              <a:gd name="connsiteX19" fmla="*/ 361507 w 659219"/>
              <a:gd name="connsiteY19" fmla="*/ 42530 h 65040"/>
              <a:gd name="connsiteX20" fmla="*/ 372140 w 659219"/>
              <a:gd name="connsiteY20" fmla="*/ 26581 h 65040"/>
              <a:gd name="connsiteX21" fmla="*/ 409354 w 659219"/>
              <a:gd name="connsiteY21" fmla="*/ 31898 h 65040"/>
              <a:gd name="connsiteX22" fmla="*/ 419986 w 659219"/>
              <a:gd name="connsiteY22" fmla="*/ 47846 h 65040"/>
              <a:gd name="connsiteX23" fmla="*/ 451884 w 659219"/>
              <a:gd name="connsiteY23" fmla="*/ 58479 h 65040"/>
              <a:gd name="connsiteX24" fmla="*/ 505047 w 659219"/>
              <a:gd name="connsiteY24" fmla="*/ 42530 h 65040"/>
              <a:gd name="connsiteX25" fmla="*/ 520995 w 659219"/>
              <a:gd name="connsiteY25" fmla="*/ 47846 h 65040"/>
              <a:gd name="connsiteX26" fmla="*/ 542260 w 659219"/>
              <a:gd name="connsiteY26" fmla="*/ 42530 h 65040"/>
              <a:gd name="connsiteX27" fmla="*/ 574158 w 659219"/>
              <a:gd name="connsiteY27" fmla="*/ 47846 h 65040"/>
              <a:gd name="connsiteX28" fmla="*/ 616688 w 659219"/>
              <a:gd name="connsiteY28" fmla="*/ 42530 h 65040"/>
              <a:gd name="connsiteX29" fmla="*/ 627321 w 659219"/>
              <a:gd name="connsiteY29" fmla="*/ 26581 h 65040"/>
              <a:gd name="connsiteX30" fmla="*/ 659219 w 659219"/>
              <a:gd name="connsiteY30" fmla="*/ 21265 h 65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59219" h="65040">
                <a:moveTo>
                  <a:pt x="0" y="42530"/>
                </a:moveTo>
                <a:cubicBezTo>
                  <a:pt x="38986" y="47846"/>
                  <a:pt x="78786" y="48936"/>
                  <a:pt x="116958" y="58479"/>
                </a:cubicBezTo>
                <a:cubicBezTo>
                  <a:pt x="127415" y="61093"/>
                  <a:pt x="95068" y="67799"/>
                  <a:pt x="85060" y="63795"/>
                </a:cubicBezTo>
                <a:cubicBezTo>
                  <a:pt x="79857" y="61714"/>
                  <a:pt x="86414" y="51809"/>
                  <a:pt x="90377" y="47846"/>
                </a:cubicBezTo>
                <a:cubicBezTo>
                  <a:pt x="92919" y="45304"/>
                  <a:pt x="127407" y="37260"/>
                  <a:pt x="127591" y="37214"/>
                </a:cubicBezTo>
                <a:cubicBezTo>
                  <a:pt x="132907" y="38986"/>
                  <a:pt x="138389" y="44737"/>
                  <a:pt x="143540" y="42530"/>
                </a:cubicBezTo>
                <a:cubicBezTo>
                  <a:pt x="152754" y="38581"/>
                  <a:pt x="154975" y="19299"/>
                  <a:pt x="164805" y="21265"/>
                </a:cubicBezTo>
                <a:cubicBezTo>
                  <a:pt x="173665" y="23037"/>
                  <a:pt x="166948" y="39386"/>
                  <a:pt x="170121" y="47846"/>
                </a:cubicBezTo>
                <a:cubicBezTo>
                  <a:pt x="172365" y="53829"/>
                  <a:pt x="177210" y="58479"/>
                  <a:pt x="180754" y="63795"/>
                </a:cubicBezTo>
                <a:cubicBezTo>
                  <a:pt x="184298" y="58479"/>
                  <a:pt x="185454" y="50219"/>
                  <a:pt x="191386" y="47846"/>
                </a:cubicBezTo>
                <a:cubicBezTo>
                  <a:pt x="196589" y="45765"/>
                  <a:pt x="201731" y="53163"/>
                  <a:pt x="207335" y="53163"/>
                </a:cubicBezTo>
                <a:cubicBezTo>
                  <a:pt x="212939" y="53163"/>
                  <a:pt x="217968" y="49618"/>
                  <a:pt x="223284" y="47846"/>
                </a:cubicBezTo>
                <a:cubicBezTo>
                  <a:pt x="252231" y="18901"/>
                  <a:pt x="228508" y="32850"/>
                  <a:pt x="249865" y="58479"/>
                </a:cubicBezTo>
                <a:cubicBezTo>
                  <a:pt x="253453" y="62784"/>
                  <a:pt x="260498" y="62023"/>
                  <a:pt x="265814" y="63795"/>
                </a:cubicBezTo>
                <a:cubicBezTo>
                  <a:pt x="272902" y="58479"/>
                  <a:pt x="280814" y="54111"/>
                  <a:pt x="287079" y="47846"/>
                </a:cubicBezTo>
                <a:cubicBezTo>
                  <a:pt x="297386" y="37539"/>
                  <a:pt x="298704" y="28922"/>
                  <a:pt x="303028" y="15949"/>
                </a:cubicBezTo>
                <a:cubicBezTo>
                  <a:pt x="308344" y="19493"/>
                  <a:pt x="312652" y="25677"/>
                  <a:pt x="318977" y="26581"/>
                </a:cubicBezTo>
                <a:cubicBezTo>
                  <a:pt x="342623" y="29959"/>
                  <a:pt x="342731" y="16286"/>
                  <a:pt x="350874" y="0"/>
                </a:cubicBezTo>
                <a:cubicBezTo>
                  <a:pt x="352646" y="5316"/>
                  <a:pt x="354832" y="10512"/>
                  <a:pt x="356191" y="15949"/>
                </a:cubicBezTo>
                <a:cubicBezTo>
                  <a:pt x="358383" y="24715"/>
                  <a:pt x="353989" y="37518"/>
                  <a:pt x="361507" y="42530"/>
                </a:cubicBezTo>
                <a:cubicBezTo>
                  <a:pt x="366823" y="46074"/>
                  <a:pt x="368596" y="31897"/>
                  <a:pt x="372140" y="26581"/>
                </a:cubicBezTo>
                <a:cubicBezTo>
                  <a:pt x="383966" y="62061"/>
                  <a:pt x="366208" y="26505"/>
                  <a:pt x="409354" y="31898"/>
                </a:cubicBezTo>
                <a:cubicBezTo>
                  <a:pt x="415694" y="32690"/>
                  <a:pt x="414568" y="44460"/>
                  <a:pt x="419986" y="47846"/>
                </a:cubicBezTo>
                <a:cubicBezTo>
                  <a:pt x="429490" y="53786"/>
                  <a:pt x="441251" y="54935"/>
                  <a:pt x="451884" y="58479"/>
                </a:cubicBezTo>
                <a:cubicBezTo>
                  <a:pt x="490713" y="45535"/>
                  <a:pt x="472908" y="50564"/>
                  <a:pt x="505047" y="42530"/>
                </a:cubicBezTo>
                <a:cubicBezTo>
                  <a:pt x="529452" y="5920"/>
                  <a:pt x="503014" y="37057"/>
                  <a:pt x="520995" y="47846"/>
                </a:cubicBezTo>
                <a:cubicBezTo>
                  <a:pt x="527260" y="51605"/>
                  <a:pt x="535172" y="44302"/>
                  <a:pt x="542260" y="42530"/>
                </a:cubicBezTo>
                <a:cubicBezTo>
                  <a:pt x="552893" y="44302"/>
                  <a:pt x="563423" y="48822"/>
                  <a:pt x="574158" y="47846"/>
                </a:cubicBezTo>
                <a:cubicBezTo>
                  <a:pt x="629099" y="42852"/>
                  <a:pt x="578090" y="29664"/>
                  <a:pt x="616688" y="42530"/>
                </a:cubicBezTo>
                <a:cubicBezTo>
                  <a:pt x="620232" y="37214"/>
                  <a:pt x="621773" y="29751"/>
                  <a:pt x="627321" y="26581"/>
                </a:cubicBezTo>
                <a:cubicBezTo>
                  <a:pt x="637232" y="20917"/>
                  <a:pt x="648477" y="21265"/>
                  <a:pt x="659219" y="21265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167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Ceilometer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12</a:t>
            </a:fld>
            <a:endParaRPr lang="fi-FI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329535" y="877494"/>
            <a:ext cx="4042792" cy="379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i-FI" sz="2400" kern="0" dirty="0"/>
              <a:t>Solid-state laser</a:t>
            </a:r>
          </a:p>
          <a:p>
            <a:pPr eaLnBrk="1" hangingPunct="1"/>
            <a:r>
              <a:rPr lang="en-GB" altLang="fi-FI" sz="2400" kern="0" dirty="0"/>
              <a:t>Resolution:</a:t>
            </a:r>
          </a:p>
          <a:p>
            <a:pPr eaLnBrk="1" hangingPunct="1"/>
            <a:r>
              <a:rPr lang="en-GB" altLang="fi-FI" sz="2400" kern="0" dirty="0"/>
              <a:t>	&lt;30 m vertical</a:t>
            </a:r>
          </a:p>
          <a:p>
            <a:pPr eaLnBrk="1" hangingPunct="1"/>
            <a:r>
              <a:rPr lang="fi-FI" altLang="fi-FI" sz="2400" kern="0" dirty="0"/>
              <a:t>	&lt;30 s  </a:t>
            </a:r>
            <a:r>
              <a:rPr lang="fi-FI" altLang="fi-FI" sz="2400" kern="0" dirty="0" err="1"/>
              <a:t>time</a:t>
            </a:r>
            <a:endParaRPr lang="fi-FI" altLang="fi-FI" sz="2400" kern="0" dirty="0"/>
          </a:p>
          <a:p>
            <a:pPr eaLnBrk="1" hangingPunct="1"/>
            <a:endParaRPr lang="fi-FI" altLang="fi-FI" sz="2400" kern="0" dirty="0"/>
          </a:p>
          <a:p>
            <a:pPr eaLnBrk="1" hangingPunct="1"/>
            <a:r>
              <a:rPr lang="fi-FI" altLang="fi-FI" sz="2400" kern="0" dirty="0" err="1"/>
              <a:t>Provide</a:t>
            </a:r>
            <a:r>
              <a:rPr lang="fi-FI" altLang="fi-FI" sz="2400" kern="0" dirty="0"/>
              <a:t>:</a:t>
            </a:r>
          </a:p>
          <a:p>
            <a:pPr eaLnBrk="1" hangingPunct="1"/>
            <a:r>
              <a:rPr lang="fi-FI" altLang="fi-FI" sz="2400" kern="0" dirty="0"/>
              <a:t>	</a:t>
            </a:r>
            <a:r>
              <a:rPr lang="fi-FI" altLang="fi-FI" sz="2400" kern="0" dirty="0" err="1"/>
              <a:t>Cloud</a:t>
            </a:r>
            <a:r>
              <a:rPr lang="fi-FI" altLang="fi-FI" sz="2400" kern="0" dirty="0"/>
              <a:t> </a:t>
            </a:r>
            <a:r>
              <a:rPr lang="fi-FI" altLang="fi-FI" sz="2400" kern="0" dirty="0" err="1"/>
              <a:t>base</a:t>
            </a:r>
            <a:endParaRPr lang="fi-FI" altLang="fi-FI" sz="2400" kern="0" dirty="0"/>
          </a:p>
          <a:p>
            <a:pPr eaLnBrk="1" hangingPunct="1"/>
            <a:r>
              <a:rPr lang="fi-FI" altLang="fi-FI" sz="2400" kern="0" dirty="0"/>
              <a:t>	</a:t>
            </a:r>
            <a:r>
              <a:rPr lang="fi-FI" altLang="fi-FI" sz="2400" kern="0" dirty="0" err="1"/>
              <a:t>Cloud</a:t>
            </a:r>
            <a:r>
              <a:rPr lang="fi-FI" altLang="fi-FI" sz="2400" kern="0" dirty="0"/>
              <a:t> </a:t>
            </a:r>
            <a:r>
              <a:rPr lang="fi-FI" altLang="fi-FI" sz="2400" kern="0" dirty="0" err="1"/>
              <a:t>coverage</a:t>
            </a:r>
            <a:endParaRPr lang="fi-FI" altLang="fi-FI" sz="2400" kern="0" dirty="0"/>
          </a:p>
          <a:p>
            <a:pPr eaLnBrk="1" hangingPunct="1"/>
            <a:endParaRPr lang="fi-FI" altLang="fi-FI" sz="2400" kern="0" dirty="0"/>
          </a:p>
          <a:p>
            <a:pPr eaLnBrk="1" hangingPunct="1"/>
            <a:r>
              <a:rPr lang="fi-FI" altLang="fi-FI" sz="2400" kern="0" dirty="0" err="1"/>
              <a:t>Very</a:t>
            </a:r>
            <a:r>
              <a:rPr lang="fi-FI" altLang="fi-FI" sz="2400" kern="0" dirty="0"/>
              <a:t> </a:t>
            </a:r>
            <a:r>
              <a:rPr lang="fi-FI" altLang="fi-FI" sz="2400" kern="0" dirty="0" err="1"/>
              <a:t>r</a:t>
            </a:r>
            <a:r>
              <a:rPr lang="fi-FI" altLang="fi-FI" sz="2400" kern="0" dirty="0" err="1"/>
              <a:t>obust</a:t>
            </a:r>
            <a:r>
              <a:rPr lang="fi-FI" altLang="fi-FI" sz="2400" kern="0" dirty="0"/>
              <a:t>!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002524" y="474090"/>
            <a:ext cx="3869476" cy="5137438"/>
            <a:chOff x="6522026" y="1069704"/>
            <a:chExt cx="2367925" cy="31438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8" r="35622"/>
            <a:stretch/>
          </p:blipFill>
          <p:spPr>
            <a:xfrm>
              <a:off x="7767292" y="1450798"/>
              <a:ext cx="1122659" cy="275293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1" t="2816" r="23776"/>
            <a:stretch/>
          </p:blipFill>
          <p:spPr>
            <a:xfrm>
              <a:off x="6522026" y="1437383"/>
              <a:ext cx="1245266" cy="276634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>
              <a:off x="6522026" y="1437383"/>
              <a:ext cx="2367925" cy="2776175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22026" y="1069704"/>
              <a:ext cx="2367924" cy="35785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Ceilometer: &lt;30 k€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90183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8219" y="1019808"/>
            <a:ext cx="3193315" cy="569912"/>
          </a:xfrm>
          <a:ln w="3810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en-GB" dirty="0" err="1" smtClean="0"/>
              <a:t>Marambio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19" y="1700809"/>
            <a:ext cx="5100641" cy="3817511"/>
          </a:xfrm>
          <a:prstGeom prst="rect">
            <a:avLst/>
          </a:prstGeom>
        </p:spPr>
      </p:pic>
      <p:cxnSp>
        <p:nvCxnSpPr>
          <p:cNvPr id="6" name="Straight Arrow Connector 5"/>
          <p:cNvCxnSpPr>
            <a:stCxn id="3" idx="2"/>
          </p:cNvCxnSpPr>
          <p:nvPr/>
        </p:nvCxnSpPr>
        <p:spPr bwMode="auto">
          <a:xfrm flipH="1">
            <a:off x="999779" y="1589720"/>
            <a:ext cx="985098" cy="15512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939" y="697652"/>
            <a:ext cx="4569972" cy="609329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04000" y="67414"/>
            <a:ext cx="11160000" cy="719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Ceilometer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570" y="1559144"/>
            <a:ext cx="3867894" cy="51571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534" y="1589720"/>
            <a:ext cx="4403021" cy="517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5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495600" y="2257140"/>
            <a:ext cx="7315150" cy="2088232"/>
            <a:chOff x="971600" y="1556792"/>
            <a:chExt cx="7315150" cy="20882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9" t="3201" b="50000"/>
            <a:stretch/>
          </p:blipFill>
          <p:spPr>
            <a:xfrm>
              <a:off x="971600" y="1556792"/>
              <a:ext cx="7315150" cy="187220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12" t="94791" r="79189" b="-191"/>
            <a:stretch/>
          </p:blipFill>
          <p:spPr>
            <a:xfrm>
              <a:off x="971600" y="3429000"/>
              <a:ext cx="1584176" cy="21602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" t="53794" r="8445" b="6562"/>
          <a:stretch/>
        </p:blipFill>
        <p:spPr>
          <a:xfrm>
            <a:off x="2856001" y="2697571"/>
            <a:ext cx="6216797" cy="1219042"/>
          </a:xfrm>
          <a:prstGeom prst="rect">
            <a:avLst/>
          </a:prstGeom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656400" y="1185123"/>
            <a:ext cx="11160000" cy="719396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fi-FI" sz="2800" dirty="0" smtClean="0"/>
              <a:t>Originally designed to measure cloud base</a:t>
            </a:r>
            <a:br>
              <a:rPr lang="en-US" altLang="fi-FI" sz="2800" dirty="0" smtClean="0"/>
            </a:br>
            <a:r>
              <a:rPr lang="en-US" altLang="fi-FI" sz="2800" dirty="0"/>
              <a:t>	</a:t>
            </a:r>
            <a:r>
              <a:rPr lang="en-US" altLang="fi-FI" sz="2800" dirty="0" smtClean="0"/>
              <a:t>Can do so much more!  </a:t>
            </a:r>
            <a:endParaRPr lang="fi-FI" altLang="fi-FI" sz="28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788343" y="5003224"/>
            <a:ext cx="889987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Drizzle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44073" y="5390569"/>
            <a:ext cx="659155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Rain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68993" y="5003224"/>
            <a:ext cx="2082621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err="1"/>
              <a:t>Supercooled</a:t>
            </a:r>
            <a:r>
              <a:rPr lang="en-GB" dirty="0"/>
              <a:t> liquid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75521" y="4638329"/>
            <a:ext cx="1903085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Elevated aerosol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33555" y="5408408"/>
            <a:ext cx="49244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Ice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8846324" y="3861048"/>
            <a:ext cx="1364476" cy="1142176"/>
            <a:chOff x="7322324" y="3861048"/>
            <a:chExt cx="1364476" cy="1142176"/>
          </a:xfrm>
        </p:grpSpPr>
        <p:sp>
          <p:nvSpPr>
            <p:cNvPr id="4" name="TextBox 3"/>
            <p:cNvSpPr txBox="1"/>
            <p:nvPr/>
          </p:nvSpPr>
          <p:spPr>
            <a:xfrm>
              <a:off x="7322324" y="4633892"/>
              <a:ext cx="1364476" cy="36933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/>
                <a:t>Liquid layer</a:t>
              </a:r>
              <a:endParaRPr lang="en-US" dirty="0"/>
            </a:p>
          </p:txBody>
        </p:sp>
        <p:cxnSp>
          <p:nvCxnSpPr>
            <p:cNvPr id="8" name="Straight Arrow Connector 7"/>
            <p:cNvCxnSpPr>
              <a:stCxn id="4" idx="0"/>
            </p:cNvCxnSpPr>
            <p:nvPr/>
          </p:nvCxnSpPr>
          <p:spPr bwMode="auto">
            <a:xfrm flipH="1" flipV="1">
              <a:off x="7322324" y="3861048"/>
              <a:ext cx="682238" cy="77284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9" name="Straight Arrow Connector 18"/>
          <p:cNvCxnSpPr/>
          <p:nvPr/>
        </p:nvCxnSpPr>
        <p:spPr bwMode="auto">
          <a:xfrm flipV="1">
            <a:off x="8257788" y="3995198"/>
            <a:ext cx="306348" cy="100802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6551613" y="3990761"/>
            <a:ext cx="533578" cy="139980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8089793" y="3990762"/>
            <a:ext cx="172982" cy="101657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 flipH="1" flipV="1">
            <a:off x="5286168" y="3573016"/>
            <a:ext cx="165545" cy="143020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 flipH="1" flipV="1">
            <a:off x="3464390" y="3720866"/>
            <a:ext cx="2003800" cy="128235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3960794" y="3315682"/>
            <a:ext cx="128779" cy="209272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>
            <a:stCxn id="13" idx="0"/>
          </p:cNvCxnSpPr>
          <p:nvPr/>
        </p:nvCxnSpPr>
        <p:spPr bwMode="auto">
          <a:xfrm flipV="1">
            <a:off x="4079776" y="3720866"/>
            <a:ext cx="1064022" cy="168754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Arrow Connector 35"/>
          <p:cNvCxnSpPr/>
          <p:nvPr/>
        </p:nvCxnSpPr>
        <p:spPr bwMode="auto">
          <a:xfrm flipV="1">
            <a:off x="2696094" y="3789041"/>
            <a:ext cx="658598" cy="87604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 13"/>
          <p:cNvSpPr/>
          <p:nvPr/>
        </p:nvSpPr>
        <p:spPr bwMode="auto">
          <a:xfrm>
            <a:off x="5920054" y="2711527"/>
            <a:ext cx="1152128" cy="9361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56400" y="219814"/>
            <a:ext cx="11160000" cy="719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Ceilometer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86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7575550" y="6624639"/>
            <a:ext cx="2133600" cy="17303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630CB3A-B0C4-4519-A668-E5104D5D20C4}" type="datetime1">
              <a:rPr lang="fi-FI" altLang="fi-FI" smtClean="0"/>
              <a:pPr/>
              <a:t>16.6.2022</a:t>
            </a:fld>
            <a:endParaRPr lang="fi-FI" altLang="fi-FI" smtClean="0"/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9625014" y="5373689"/>
            <a:ext cx="358775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fi-FI" altLang="fi-FI"/>
          </a:p>
        </p:txBody>
      </p:sp>
      <p:sp>
        <p:nvSpPr>
          <p:cNvPr id="5125" name="Rectangle 2"/>
          <p:cNvSpPr>
            <a:spLocks noChangeArrowheads="1"/>
          </p:cNvSpPr>
          <p:nvPr/>
        </p:nvSpPr>
        <p:spPr bwMode="auto">
          <a:xfrm>
            <a:off x="8975725" y="6021389"/>
            <a:ext cx="215900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fi-FI" altLang="fi-FI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93"/>
          <a:stretch/>
        </p:blipFill>
        <p:spPr>
          <a:xfrm>
            <a:off x="1524000" y="1412776"/>
            <a:ext cx="8651728" cy="338437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56400" y="219814"/>
            <a:ext cx="11160000" cy="719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Melting layer detection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79295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424" y="1412777"/>
            <a:ext cx="7949565" cy="3159443"/>
          </a:xfrm>
          <a:prstGeom prst="rect">
            <a:avLst/>
          </a:prstGeom>
        </p:spPr>
      </p:pic>
      <p:sp>
        <p:nvSpPr>
          <p:cNvPr id="5123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7575550" y="6624639"/>
            <a:ext cx="2133600" cy="17303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630CB3A-B0C4-4519-A668-E5104D5D20C4}" type="datetime1">
              <a:rPr lang="fi-FI" altLang="fi-FI" smtClean="0"/>
              <a:pPr/>
              <a:t>16.6.2022</a:t>
            </a:fld>
            <a:endParaRPr lang="fi-FI" altLang="fi-FI" smtClean="0"/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9625014" y="5373689"/>
            <a:ext cx="358775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fi-FI" altLang="fi-FI"/>
          </a:p>
        </p:txBody>
      </p:sp>
      <p:sp>
        <p:nvSpPr>
          <p:cNvPr id="5125" name="Rectangle 2"/>
          <p:cNvSpPr>
            <a:spLocks noChangeArrowheads="1"/>
          </p:cNvSpPr>
          <p:nvPr/>
        </p:nvSpPr>
        <p:spPr bwMode="auto">
          <a:xfrm>
            <a:off x="8975725" y="6021389"/>
            <a:ext cx="215900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fi-FI" altLang="fi-FI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56400" y="219814"/>
            <a:ext cx="11160000" cy="719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Ceilometer classification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33673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7575550" y="6624639"/>
            <a:ext cx="2133600" cy="17303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630CB3A-B0C4-4519-A668-E5104D5D20C4}" type="datetime1">
              <a:rPr lang="fi-FI" altLang="fi-FI" smtClean="0"/>
              <a:pPr/>
              <a:t>16.6.2022</a:t>
            </a:fld>
            <a:endParaRPr lang="fi-FI" altLang="fi-FI" smtClean="0"/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9625014" y="5373689"/>
            <a:ext cx="358775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fi-FI" altLang="fi-FI"/>
          </a:p>
        </p:txBody>
      </p:sp>
      <p:sp>
        <p:nvSpPr>
          <p:cNvPr id="5125" name="Rectangle 2"/>
          <p:cNvSpPr>
            <a:spLocks noChangeArrowheads="1"/>
          </p:cNvSpPr>
          <p:nvPr/>
        </p:nvSpPr>
        <p:spPr bwMode="auto">
          <a:xfrm>
            <a:off x="8975725" y="6021389"/>
            <a:ext cx="215900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fi-FI" altLang="fi-FI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101" y="1412776"/>
            <a:ext cx="8515526" cy="3384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1439605"/>
            <a:ext cx="9478328" cy="315944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56400" y="219814"/>
            <a:ext cx="11160000" cy="719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Ceilometer classification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20097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7575550" y="6624639"/>
            <a:ext cx="2133600" cy="17303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630CB3A-B0C4-4519-A668-E5104D5D20C4}" type="datetime1">
              <a:rPr lang="fi-FI" altLang="fi-FI" smtClean="0"/>
              <a:pPr/>
              <a:t>16.6.2022</a:t>
            </a:fld>
            <a:endParaRPr lang="fi-FI" altLang="fi-FI" smtClean="0"/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9625014" y="5373689"/>
            <a:ext cx="358775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fi-FI" altLang="fi-FI"/>
          </a:p>
        </p:txBody>
      </p:sp>
      <p:sp>
        <p:nvSpPr>
          <p:cNvPr id="5125" name="Rectangle 2"/>
          <p:cNvSpPr>
            <a:spLocks noChangeArrowheads="1"/>
          </p:cNvSpPr>
          <p:nvPr/>
        </p:nvSpPr>
        <p:spPr bwMode="auto">
          <a:xfrm>
            <a:off x="8975725" y="6021389"/>
            <a:ext cx="215900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fi-FI" altLang="fi-FI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56400" y="219814"/>
            <a:ext cx="11160000" cy="719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Mixed-phase clouds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1439605"/>
            <a:ext cx="9478328" cy="31594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2556" t="47766" r="262" b="-1006"/>
          <a:stretch/>
        </p:blipFill>
        <p:spPr>
          <a:xfrm>
            <a:off x="4108624" y="1255123"/>
            <a:ext cx="4867101" cy="398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376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Ceilometer Network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99" y="904649"/>
            <a:ext cx="11160000" cy="5142815"/>
          </a:xfrm>
        </p:spPr>
        <p:txBody>
          <a:bodyPr/>
          <a:lstStyle/>
          <a:p>
            <a:r>
              <a:rPr lang="en-GB" dirty="0" smtClean="0"/>
              <a:t>Operational network</a:t>
            </a:r>
          </a:p>
          <a:p>
            <a:endParaRPr lang="fi-FI" dirty="0"/>
          </a:p>
          <a:p>
            <a:pPr marL="0" indent="0">
              <a:buNone/>
            </a:pPr>
            <a:r>
              <a:rPr lang="fi-FI" dirty="0" smtClean="0"/>
              <a:t>http://ceilometer.fmi.fi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19</a:t>
            </a:fld>
            <a:endParaRPr lang="fi-FI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" t="11368" r="35314" b="-70"/>
          <a:stretch/>
        </p:blipFill>
        <p:spPr>
          <a:xfrm>
            <a:off x="7074569" y="427112"/>
            <a:ext cx="3878981" cy="60831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" t="11228" r="67560" b="3200"/>
          <a:stretch/>
        </p:blipFill>
        <p:spPr>
          <a:xfrm>
            <a:off x="7074569" y="437290"/>
            <a:ext cx="3724976" cy="60246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" t="7579" r="711" b="43299"/>
          <a:stretch/>
        </p:blipFill>
        <p:spPr>
          <a:xfrm>
            <a:off x="1033086" y="2880551"/>
            <a:ext cx="5072513" cy="28589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500" y="408968"/>
            <a:ext cx="4174181" cy="608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7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Ceilometer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2</a:t>
            </a:fld>
            <a:endParaRPr lang="fi-FI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329535" y="877495"/>
            <a:ext cx="4042792" cy="293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i-FI" sz="2400" kern="0" dirty="0"/>
              <a:t>Solid-state laser</a:t>
            </a:r>
          </a:p>
          <a:p>
            <a:pPr eaLnBrk="1" hangingPunct="1"/>
            <a:r>
              <a:rPr lang="en-GB" altLang="fi-FI" sz="2400" kern="0" dirty="0"/>
              <a:t>Resolution:</a:t>
            </a:r>
          </a:p>
          <a:p>
            <a:pPr eaLnBrk="1" hangingPunct="1"/>
            <a:r>
              <a:rPr lang="en-GB" altLang="fi-FI" sz="2400" kern="0" dirty="0"/>
              <a:t>	&lt;30 m vertical</a:t>
            </a:r>
          </a:p>
          <a:p>
            <a:pPr eaLnBrk="1" hangingPunct="1"/>
            <a:r>
              <a:rPr lang="fi-FI" altLang="fi-FI" sz="2400" kern="0" dirty="0"/>
              <a:t>	&lt;30 s  </a:t>
            </a:r>
            <a:r>
              <a:rPr lang="fi-FI" altLang="fi-FI" sz="2400" kern="0" dirty="0" err="1"/>
              <a:t>time</a:t>
            </a:r>
            <a:endParaRPr lang="fi-FI" altLang="fi-FI" sz="2400" kern="0" dirty="0"/>
          </a:p>
          <a:p>
            <a:pPr eaLnBrk="1" hangingPunct="1"/>
            <a:endParaRPr lang="fi-FI" altLang="fi-FI" sz="2400" kern="0" dirty="0"/>
          </a:p>
          <a:p>
            <a:pPr eaLnBrk="1" hangingPunct="1"/>
            <a:r>
              <a:rPr lang="fi-FI" altLang="fi-FI" sz="2400" kern="0" dirty="0" err="1"/>
              <a:t>Provide</a:t>
            </a:r>
            <a:r>
              <a:rPr lang="fi-FI" altLang="fi-FI" sz="2400" kern="0" dirty="0"/>
              <a:t>:</a:t>
            </a:r>
          </a:p>
          <a:p>
            <a:pPr eaLnBrk="1" hangingPunct="1"/>
            <a:r>
              <a:rPr lang="fi-FI" altLang="fi-FI" sz="2400" kern="0" dirty="0"/>
              <a:t>	</a:t>
            </a:r>
            <a:r>
              <a:rPr lang="fi-FI" altLang="fi-FI" sz="2400" kern="0" dirty="0" err="1"/>
              <a:t>Cloud</a:t>
            </a:r>
            <a:r>
              <a:rPr lang="fi-FI" altLang="fi-FI" sz="2400" kern="0" dirty="0"/>
              <a:t> </a:t>
            </a:r>
            <a:r>
              <a:rPr lang="fi-FI" altLang="fi-FI" sz="2400" kern="0" dirty="0" err="1"/>
              <a:t>base</a:t>
            </a:r>
            <a:endParaRPr lang="fi-FI" altLang="fi-FI" sz="2400" kern="0" dirty="0"/>
          </a:p>
          <a:p>
            <a:pPr eaLnBrk="1" hangingPunct="1"/>
            <a:r>
              <a:rPr lang="fi-FI" altLang="fi-FI" sz="2400" kern="0" dirty="0"/>
              <a:t>	</a:t>
            </a:r>
            <a:r>
              <a:rPr lang="fi-FI" altLang="fi-FI" sz="2400" kern="0" dirty="0" err="1"/>
              <a:t>Cloud</a:t>
            </a:r>
            <a:r>
              <a:rPr lang="fi-FI" altLang="fi-FI" sz="2400" kern="0" dirty="0"/>
              <a:t> </a:t>
            </a:r>
            <a:r>
              <a:rPr lang="fi-FI" altLang="fi-FI" sz="2400" kern="0" dirty="0" err="1"/>
              <a:t>coverage</a:t>
            </a:r>
            <a:endParaRPr lang="fi-FI" altLang="fi-FI" sz="2400" kern="0" dirty="0"/>
          </a:p>
          <a:p>
            <a:pPr eaLnBrk="1" hangingPunct="1"/>
            <a:endParaRPr lang="fi-FI" altLang="fi-FI" sz="2400" kern="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002524" y="474090"/>
            <a:ext cx="3869476" cy="5137438"/>
            <a:chOff x="6522026" y="1069704"/>
            <a:chExt cx="2367925" cy="31438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8" r="35622"/>
            <a:stretch/>
          </p:blipFill>
          <p:spPr>
            <a:xfrm>
              <a:off x="7767292" y="1450798"/>
              <a:ext cx="1122659" cy="275293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1" t="2816" r="23776"/>
            <a:stretch/>
          </p:blipFill>
          <p:spPr>
            <a:xfrm>
              <a:off x="6522026" y="1437383"/>
              <a:ext cx="1245266" cy="276634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>
              <a:off x="6522026" y="1437383"/>
              <a:ext cx="2367925" cy="2776175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22026" y="1069704"/>
              <a:ext cx="2367924" cy="35785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Ceilometer: &lt;30 k€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36223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Low cloud, fog, low visibility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Very important for airports</a:t>
            </a:r>
          </a:p>
          <a:p>
            <a:pPr lvl="1"/>
            <a:r>
              <a:rPr lang="en-GB" dirty="0" smtClean="0"/>
              <a:t>Need to start LVP (</a:t>
            </a:r>
            <a:r>
              <a:rPr lang="en-US" dirty="0" smtClean="0"/>
              <a:t>low </a:t>
            </a:r>
            <a:r>
              <a:rPr lang="en-US" dirty="0"/>
              <a:t>visibility </a:t>
            </a:r>
            <a:r>
              <a:rPr lang="en-US" dirty="0" smtClean="0"/>
              <a:t>procedures)</a:t>
            </a:r>
          </a:p>
          <a:p>
            <a:pPr lvl="2"/>
            <a:r>
              <a:rPr lang="en-US" dirty="0" smtClean="0"/>
              <a:t>VIS </a:t>
            </a:r>
            <a:r>
              <a:rPr lang="en-US" dirty="0"/>
              <a:t>&lt;= 600 m and/or ceiling &lt;= 200 ft.</a:t>
            </a:r>
          </a:p>
          <a:p>
            <a:pPr lvl="1"/>
            <a:r>
              <a:rPr lang="en-GB" dirty="0" smtClean="0"/>
              <a:t>1 minute delay costs ~</a:t>
            </a:r>
            <a:r>
              <a:rPr lang="en-US" dirty="0" smtClean="0"/>
              <a:t>60-70</a:t>
            </a:r>
            <a:r>
              <a:rPr lang="en-US" dirty="0"/>
              <a:t>€ for an </a:t>
            </a:r>
            <a:r>
              <a:rPr lang="en-US" dirty="0" smtClean="0"/>
              <a:t>airline</a:t>
            </a:r>
          </a:p>
          <a:p>
            <a:pPr lvl="2"/>
            <a:r>
              <a:rPr lang="en-US" dirty="0" smtClean="0"/>
              <a:t>2014 data</a:t>
            </a:r>
          </a:p>
          <a:p>
            <a:pPr lvl="2"/>
            <a:endParaRPr lang="en-GB" dirty="0"/>
          </a:p>
          <a:p>
            <a:r>
              <a:rPr lang="en-GB" dirty="0" smtClean="0"/>
              <a:t>Forecasting: challenging</a:t>
            </a:r>
          </a:p>
          <a:p>
            <a:pPr lvl="1"/>
            <a:r>
              <a:rPr lang="en-GB" dirty="0" err="1" smtClean="0"/>
              <a:t>Nowcasting</a:t>
            </a:r>
            <a:r>
              <a:rPr lang="en-GB" dirty="0" smtClean="0"/>
              <a:t>?</a:t>
            </a:r>
            <a:endParaRPr lang="en-US" dirty="0"/>
          </a:p>
          <a:p>
            <a:endParaRPr lang="en-GB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7575550" y="6624639"/>
            <a:ext cx="2133600" cy="1730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C03721-30D8-49A6-A926-3DEB91741F13}" type="datetime1">
              <a:rPr lang="fi-FI" smtClean="0"/>
              <a:pPr>
                <a:defRPr/>
              </a:pPr>
              <a:t>16.6.2022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87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Nowcasting</a:t>
            </a:r>
            <a:r>
              <a:rPr lang="en-GB" dirty="0" smtClean="0"/>
              <a:t> of fog 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7575550" y="6624639"/>
            <a:ext cx="2133600" cy="1730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C03721-30D8-49A6-A926-3DEB91741F13}" type="datetime1">
              <a:rPr lang="fi-FI" smtClean="0"/>
              <a:pPr>
                <a:defRPr/>
              </a:pPr>
              <a:t>16.6.2022</a:t>
            </a:fld>
            <a:endParaRPr lang="fi-FI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1861" b="1"/>
          <a:stretch/>
        </p:blipFill>
        <p:spPr>
          <a:xfrm>
            <a:off x="1524000" y="1711690"/>
            <a:ext cx="9025700" cy="22606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02" t="-15655" r="-1202" b="57517"/>
          <a:stretch/>
        </p:blipFill>
        <p:spPr>
          <a:xfrm>
            <a:off x="1631504" y="3396429"/>
            <a:ext cx="9025700" cy="22606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4722" y="5803153"/>
            <a:ext cx="5335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In development at SIRTA, Paris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5609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574221" y="143900"/>
            <a:ext cx="9655743" cy="569912"/>
          </a:xfrm>
        </p:spPr>
        <p:txBody>
          <a:bodyPr>
            <a:normAutofit fontScale="90000"/>
          </a:bodyPr>
          <a:lstStyle/>
          <a:p>
            <a:r>
              <a:rPr lang="en-US" altLang="fi-FI" dirty="0" err="1" smtClean="0"/>
              <a:t>Supercoooled</a:t>
            </a:r>
            <a:r>
              <a:rPr lang="en-US" altLang="fi-FI" dirty="0" smtClean="0"/>
              <a:t> liquid layers - icing</a:t>
            </a:r>
            <a:endParaRPr lang="fi-FI" altLang="fi-FI" dirty="0" smtClean="0"/>
          </a:p>
        </p:txBody>
      </p:sp>
      <p:sp>
        <p:nvSpPr>
          <p:cNvPr id="5123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7575550" y="6624639"/>
            <a:ext cx="2133600" cy="17303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630CB3A-B0C4-4519-A668-E5104D5D20C4}" type="datetime1">
              <a:rPr lang="fi-FI" altLang="fi-FI" smtClean="0"/>
              <a:pPr/>
              <a:t>16.6.2022</a:t>
            </a:fld>
            <a:endParaRPr lang="fi-FI" altLang="fi-FI" smtClean="0"/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9625014" y="5373689"/>
            <a:ext cx="358775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fi-FI" altLang="fi-FI"/>
          </a:p>
        </p:txBody>
      </p:sp>
      <p:sp>
        <p:nvSpPr>
          <p:cNvPr id="5125" name="Rectangle 2"/>
          <p:cNvSpPr>
            <a:spLocks noChangeArrowheads="1"/>
          </p:cNvSpPr>
          <p:nvPr/>
        </p:nvSpPr>
        <p:spPr bwMode="auto">
          <a:xfrm>
            <a:off x="8975725" y="6021389"/>
            <a:ext cx="215900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fi-FI" altLang="fi-FI"/>
          </a:p>
        </p:txBody>
      </p:sp>
      <p:grpSp>
        <p:nvGrpSpPr>
          <p:cNvPr id="6" name="Group 5"/>
          <p:cNvGrpSpPr/>
          <p:nvPr/>
        </p:nvGrpSpPr>
        <p:grpSpPr>
          <a:xfrm>
            <a:off x="1539834" y="1480574"/>
            <a:ext cx="8394384" cy="2596498"/>
            <a:chOff x="15834" y="1480574"/>
            <a:chExt cx="8394384" cy="259649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714" b="51960"/>
            <a:stretch/>
          </p:blipFill>
          <p:spPr>
            <a:xfrm>
              <a:off x="15834" y="1480574"/>
              <a:ext cx="7724518" cy="2596498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720000" y="1584000"/>
              <a:ext cx="7690218" cy="2088232"/>
              <a:chOff x="720000" y="1584000"/>
              <a:chExt cx="7690218" cy="2088232"/>
            </a:xfrm>
          </p:grpSpPr>
          <p:pic>
            <p:nvPicPr>
              <p:cNvPr id="3" name="Picture 2"/>
              <p:cNvPicPr>
                <a:picLocks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91" t="3125" r="16529" b="11742"/>
              <a:stretch/>
            </p:blipFill>
            <p:spPr>
              <a:xfrm>
                <a:off x="720000" y="1584000"/>
                <a:ext cx="6480720" cy="208823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341" t="18500" b="29000"/>
              <a:stretch/>
            </p:blipFill>
            <p:spPr>
              <a:xfrm>
                <a:off x="7791807" y="1625960"/>
                <a:ext cx="618411" cy="1800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19787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7575550" y="6624639"/>
            <a:ext cx="2133600" cy="17303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630CB3A-B0C4-4519-A668-E5104D5D20C4}" type="datetime1">
              <a:rPr lang="fi-FI" altLang="fi-FI" smtClean="0"/>
              <a:pPr/>
              <a:t>16.6.2022</a:t>
            </a:fld>
            <a:endParaRPr lang="fi-FI" altLang="fi-FI" smtClean="0"/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9625014" y="5373689"/>
            <a:ext cx="358775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fi-FI" altLang="fi-FI"/>
          </a:p>
        </p:txBody>
      </p:sp>
      <p:sp>
        <p:nvSpPr>
          <p:cNvPr id="5125" name="Rectangle 2"/>
          <p:cNvSpPr>
            <a:spLocks noChangeArrowheads="1"/>
          </p:cNvSpPr>
          <p:nvPr/>
        </p:nvSpPr>
        <p:spPr bwMode="auto">
          <a:xfrm>
            <a:off x="8975725" y="6021389"/>
            <a:ext cx="215900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fi-FI" altLang="fi-FI"/>
          </a:p>
        </p:txBody>
      </p:sp>
      <p:grpSp>
        <p:nvGrpSpPr>
          <p:cNvPr id="6" name="Group 5"/>
          <p:cNvGrpSpPr/>
          <p:nvPr/>
        </p:nvGrpSpPr>
        <p:grpSpPr>
          <a:xfrm>
            <a:off x="1539834" y="1480574"/>
            <a:ext cx="8394384" cy="2596498"/>
            <a:chOff x="15834" y="1480574"/>
            <a:chExt cx="8394384" cy="259649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714" b="51960"/>
            <a:stretch/>
          </p:blipFill>
          <p:spPr>
            <a:xfrm>
              <a:off x="15834" y="1480574"/>
              <a:ext cx="7724518" cy="2596498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720000" y="1584000"/>
              <a:ext cx="7690218" cy="2088232"/>
              <a:chOff x="720000" y="1584000"/>
              <a:chExt cx="7690218" cy="2088232"/>
            </a:xfrm>
          </p:grpSpPr>
          <p:pic>
            <p:nvPicPr>
              <p:cNvPr id="3" name="Picture 2"/>
              <p:cNvPicPr>
                <a:picLocks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91" t="3125" r="16529" b="11742"/>
              <a:stretch/>
            </p:blipFill>
            <p:spPr>
              <a:xfrm>
                <a:off x="720000" y="1584000"/>
                <a:ext cx="6480720" cy="208823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341" t="18500" b="29000"/>
              <a:stretch/>
            </p:blipFill>
            <p:spPr>
              <a:xfrm>
                <a:off x="7791807" y="1625960"/>
                <a:ext cx="618411" cy="1800200"/>
              </a:xfrm>
              <a:prstGeom prst="rect">
                <a:avLst/>
              </a:prstGeom>
            </p:spPr>
          </p:pic>
        </p:grp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15"/>
          <a:stretch/>
        </p:blipFill>
        <p:spPr>
          <a:xfrm>
            <a:off x="1539834" y="1478633"/>
            <a:ext cx="9144000" cy="259844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574221" y="143900"/>
            <a:ext cx="9655743" cy="56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fi-FI" smtClean="0"/>
              <a:t>Supercoooled liquid layers - icing</a:t>
            </a:r>
            <a:endParaRPr lang="fi-FI" altLang="fi-FI" dirty="0" smtClean="0"/>
          </a:p>
        </p:txBody>
      </p:sp>
    </p:spTree>
    <p:extLst>
      <p:ext uri="{BB962C8B-B14F-4D97-AF65-F5344CB8AC3E}">
        <p14:creationId xmlns:p14="http://schemas.microsoft.com/office/powerpoint/2010/main" val="40527026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7575550" y="6624639"/>
            <a:ext cx="2133600" cy="17303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630CB3A-B0C4-4519-A668-E5104D5D20C4}" type="datetime1">
              <a:rPr lang="fi-FI" altLang="fi-FI" smtClean="0"/>
              <a:pPr/>
              <a:t>16.6.2022</a:t>
            </a:fld>
            <a:endParaRPr lang="fi-FI" altLang="fi-FI" smtClean="0"/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9625014" y="5373689"/>
            <a:ext cx="358775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fi-FI" altLang="fi-FI"/>
          </a:p>
        </p:txBody>
      </p:sp>
      <p:sp>
        <p:nvSpPr>
          <p:cNvPr id="5125" name="Rectangle 2"/>
          <p:cNvSpPr>
            <a:spLocks noChangeArrowheads="1"/>
          </p:cNvSpPr>
          <p:nvPr/>
        </p:nvSpPr>
        <p:spPr bwMode="auto">
          <a:xfrm>
            <a:off x="8975725" y="6021389"/>
            <a:ext cx="215900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fi-FI" altLang="fi-FI"/>
          </a:p>
        </p:txBody>
      </p:sp>
      <p:grpSp>
        <p:nvGrpSpPr>
          <p:cNvPr id="6" name="Group 5"/>
          <p:cNvGrpSpPr/>
          <p:nvPr/>
        </p:nvGrpSpPr>
        <p:grpSpPr>
          <a:xfrm>
            <a:off x="1539834" y="1480574"/>
            <a:ext cx="8394384" cy="2596498"/>
            <a:chOff x="15834" y="1480574"/>
            <a:chExt cx="8394384" cy="259649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714" b="51960"/>
            <a:stretch/>
          </p:blipFill>
          <p:spPr>
            <a:xfrm>
              <a:off x="15834" y="1480574"/>
              <a:ext cx="7724518" cy="2596498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720000" y="1584000"/>
              <a:ext cx="7690218" cy="2088232"/>
              <a:chOff x="720000" y="1584000"/>
              <a:chExt cx="7690218" cy="2088232"/>
            </a:xfrm>
          </p:grpSpPr>
          <p:pic>
            <p:nvPicPr>
              <p:cNvPr id="3" name="Picture 2"/>
              <p:cNvPicPr>
                <a:picLocks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91" t="3125" r="16529" b="11742"/>
              <a:stretch/>
            </p:blipFill>
            <p:spPr>
              <a:xfrm>
                <a:off x="720000" y="1584000"/>
                <a:ext cx="6480720" cy="208823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341" t="18500" b="29000"/>
              <a:stretch/>
            </p:blipFill>
            <p:spPr>
              <a:xfrm>
                <a:off x="7791807" y="1625960"/>
                <a:ext cx="618411" cy="1800200"/>
              </a:xfrm>
              <a:prstGeom prst="rect">
                <a:avLst/>
              </a:prstGeom>
            </p:spPr>
          </p:pic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34" y="1478633"/>
            <a:ext cx="9144000" cy="5392615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574221" y="143900"/>
            <a:ext cx="9655743" cy="56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fi-FI" smtClean="0"/>
              <a:t>Supercoooled liquid layers - icing</a:t>
            </a:r>
            <a:endParaRPr lang="fi-FI" altLang="fi-FI" dirty="0" smtClean="0"/>
          </a:p>
        </p:txBody>
      </p:sp>
    </p:spTree>
    <p:extLst>
      <p:ext uri="{BB962C8B-B14F-4D97-AF65-F5344CB8AC3E}">
        <p14:creationId xmlns:p14="http://schemas.microsoft.com/office/powerpoint/2010/main" val="8919071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ChangeArrowheads="1"/>
          </p:cNvSpPr>
          <p:nvPr/>
        </p:nvSpPr>
        <p:spPr bwMode="auto">
          <a:xfrm>
            <a:off x="8975725" y="6021389"/>
            <a:ext cx="215900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fi-FI" altLang="fi-FI"/>
          </a:p>
        </p:txBody>
      </p:sp>
      <p:grpSp>
        <p:nvGrpSpPr>
          <p:cNvPr id="6" name="Group 5"/>
          <p:cNvGrpSpPr/>
          <p:nvPr/>
        </p:nvGrpSpPr>
        <p:grpSpPr>
          <a:xfrm>
            <a:off x="1539834" y="1480574"/>
            <a:ext cx="8394384" cy="2596498"/>
            <a:chOff x="15834" y="1480574"/>
            <a:chExt cx="8394384" cy="259649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714" b="51960"/>
            <a:stretch/>
          </p:blipFill>
          <p:spPr>
            <a:xfrm>
              <a:off x="15834" y="1480574"/>
              <a:ext cx="7724518" cy="2596498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720000" y="1584000"/>
              <a:ext cx="7690218" cy="2088232"/>
              <a:chOff x="720000" y="1584000"/>
              <a:chExt cx="7690218" cy="2088232"/>
            </a:xfrm>
          </p:grpSpPr>
          <p:pic>
            <p:nvPicPr>
              <p:cNvPr id="3" name="Picture 2"/>
              <p:cNvPicPr>
                <a:picLocks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91" t="3125" r="16529" b="11742"/>
              <a:stretch/>
            </p:blipFill>
            <p:spPr>
              <a:xfrm>
                <a:off x="720000" y="1584000"/>
                <a:ext cx="6480720" cy="208823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341" t="18500" b="29000"/>
              <a:stretch/>
            </p:blipFill>
            <p:spPr>
              <a:xfrm>
                <a:off x="7791807" y="1625960"/>
                <a:ext cx="618411" cy="1800200"/>
              </a:xfrm>
              <a:prstGeom prst="rect">
                <a:avLst/>
              </a:prstGeom>
            </p:spPr>
          </p:pic>
        </p:grp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15"/>
          <a:stretch/>
        </p:blipFill>
        <p:spPr>
          <a:xfrm>
            <a:off x="1539834" y="1478633"/>
            <a:ext cx="9144000" cy="25984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" t="50400" r="-612" b="-47644"/>
          <a:stretch/>
        </p:blipFill>
        <p:spPr>
          <a:xfrm>
            <a:off x="1674682" y="3933056"/>
            <a:ext cx="7164221" cy="4518004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574221" y="143900"/>
            <a:ext cx="9655743" cy="56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fi-FI" smtClean="0"/>
              <a:t>Supercoooled liquid layers - icing</a:t>
            </a:r>
            <a:endParaRPr lang="fi-FI" altLang="fi-FI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952" y="3742073"/>
            <a:ext cx="2072005" cy="276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455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Ceilometer network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00" y="1164657"/>
            <a:ext cx="11160000" cy="4764968"/>
          </a:xfrm>
        </p:spPr>
        <p:txBody>
          <a:bodyPr>
            <a:normAutofit/>
          </a:bodyPr>
          <a:lstStyle/>
          <a:p>
            <a:r>
              <a:rPr lang="en-GB" dirty="0" smtClean="0"/>
              <a:t>Identify:</a:t>
            </a:r>
            <a:endParaRPr lang="en-GB" dirty="0" smtClean="0"/>
          </a:p>
          <a:p>
            <a:pPr lvl="1"/>
            <a:r>
              <a:rPr lang="en-GB" dirty="0" smtClean="0"/>
              <a:t>Liquid cloud base in multi-layer or deep cloud</a:t>
            </a:r>
          </a:p>
          <a:p>
            <a:pPr lvl="1"/>
            <a:r>
              <a:rPr lang="fi-FI" dirty="0" err="1" smtClean="0"/>
              <a:t>Precipitation</a:t>
            </a:r>
            <a:r>
              <a:rPr lang="fi-FI" dirty="0" smtClean="0"/>
              <a:t> </a:t>
            </a:r>
            <a:r>
              <a:rPr lang="fi-FI" dirty="0" err="1" smtClean="0"/>
              <a:t>below</a:t>
            </a:r>
            <a:r>
              <a:rPr lang="fi-FI" dirty="0" smtClean="0"/>
              <a:t> </a:t>
            </a:r>
            <a:r>
              <a:rPr lang="fi-FI" dirty="0" err="1" smtClean="0"/>
              <a:t>cloud</a:t>
            </a:r>
            <a:endParaRPr lang="fi-FI" dirty="0" smtClean="0"/>
          </a:p>
          <a:p>
            <a:pPr lvl="1"/>
            <a:r>
              <a:rPr lang="fi-FI" dirty="0" err="1" smtClean="0"/>
              <a:t>Fog</a:t>
            </a:r>
            <a:r>
              <a:rPr lang="fi-FI" dirty="0" smtClean="0"/>
              <a:t> </a:t>
            </a:r>
            <a:r>
              <a:rPr lang="fi-FI" dirty="0" err="1" smtClean="0"/>
              <a:t>formation</a:t>
            </a:r>
            <a:r>
              <a:rPr lang="fi-FI" dirty="0" smtClean="0"/>
              <a:t> and </a:t>
            </a:r>
            <a:r>
              <a:rPr lang="fi-FI" dirty="0" err="1" smtClean="0"/>
              <a:t>dissipation</a:t>
            </a:r>
            <a:endParaRPr lang="fi-FI" dirty="0" smtClean="0"/>
          </a:p>
          <a:p>
            <a:pPr lvl="1"/>
            <a:r>
              <a:rPr lang="fi-FI" dirty="0" err="1" smtClean="0"/>
              <a:t>Supercooled</a:t>
            </a:r>
            <a:r>
              <a:rPr lang="fi-FI" dirty="0" smtClean="0"/>
              <a:t> </a:t>
            </a:r>
            <a:r>
              <a:rPr lang="fi-FI" dirty="0" err="1" smtClean="0"/>
              <a:t>liquid</a:t>
            </a:r>
            <a:r>
              <a:rPr lang="fi-FI" dirty="0" smtClean="0"/>
              <a:t> and icing </a:t>
            </a:r>
            <a:r>
              <a:rPr lang="fi-FI" dirty="0" err="1" smtClean="0"/>
              <a:t>potential</a:t>
            </a:r>
            <a:endParaRPr lang="fi-FI" dirty="0" smtClean="0"/>
          </a:p>
          <a:p>
            <a:pPr lvl="1"/>
            <a:endParaRPr lang="fi-FI" dirty="0"/>
          </a:p>
          <a:p>
            <a:r>
              <a:rPr lang="fi-FI" dirty="0" err="1" smtClean="0"/>
              <a:t>Nowcasting</a:t>
            </a:r>
            <a:r>
              <a:rPr lang="fi-FI" dirty="0" smtClean="0"/>
              <a:t> and </a:t>
            </a:r>
            <a:r>
              <a:rPr lang="fi-FI" dirty="0" err="1" smtClean="0"/>
              <a:t>forecasting</a:t>
            </a:r>
            <a:r>
              <a:rPr lang="fi-FI" dirty="0" smtClean="0"/>
              <a:t> </a:t>
            </a:r>
            <a:r>
              <a:rPr lang="fi-FI" dirty="0" err="1" smtClean="0"/>
              <a:t>applications</a:t>
            </a:r>
            <a:endParaRPr lang="fi-FI" dirty="0" smtClean="0"/>
          </a:p>
          <a:p>
            <a:endParaRPr lang="fi-FI" dirty="0"/>
          </a:p>
          <a:p>
            <a:r>
              <a:rPr lang="fi-FI" dirty="0" err="1" smtClean="0"/>
              <a:t>Most</a:t>
            </a:r>
            <a:r>
              <a:rPr lang="fi-FI" dirty="0" smtClean="0"/>
              <a:t> products </a:t>
            </a:r>
            <a:r>
              <a:rPr lang="fi-FI" dirty="0" err="1" smtClean="0"/>
              <a:t>can</a:t>
            </a:r>
            <a:r>
              <a:rPr lang="fi-FI" dirty="0" smtClean="0"/>
              <a:t> </a:t>
            </a:r>
            <a:r>
              <a:rPr lang="fi-FI" dirty="0" err="1" smtClean="0"/>
              <a:t>be</a:t>
            </a:r>
            <a:r>
              <a:rPr lang="fi-FI" dirty="0" smtClean="0"/>
              <a:t> made </a:t>
            </a:r>
            <a:r>
              <a:rPr lang="fi-FI" dirty="0" err="1" smtClean="0"/>
              <a:t>available</a:t>
            </a:r>
            <a:r>
              <a:rPr lang="fi-FI" dirty="0" smtClean="0"/>
              <a:t> in NRT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062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Vaisala</a:t>
            </a:r>
            <a:r>
              <a:rPr lang="en-GB" dirty="0" smtClean="0"/>
              <a:t> CL61D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27</a:t>
            </a:fld>
            <a:endParaRPr lang="fi-FI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14"/>
          <a:stretch/>
        </p:blipFill>
        <p:spPr>
          <a:xfrm>
            <a:off x="5369489" y="427112"/>
            <a:ext cx="4529376" cy="5986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0" y="3429000"/>
            <a:ext cx="4085714" cy="23238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54" r="47447"/>
          <a:stretch/>
        </p:blipFill>
        <p:spPr>
          <a:xfrm>
            <a:off x="149882" y="2367517"/>
            <a:ext cx="3372881" cy="11802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5" t="20739" r="37582" b="10442"/>
          <a:stretch/>
        </p:blipFill>
        <p:spPr>
          <a:xfrm>
            <a:off x="9603107" y="194874"/>
            <a:ext cx="2236151" cy="410776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3147" y="5461156"/>
            <a:ext cx="2526118" cy="26308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prstClr val="white"/>
              </a:solidFill>
            </a:endParaRPr>
          </a:p>
        </p:txBody>
      </p:sp>
      <p:cxnSp>
        <p:nvCxnSpPr>
          <p:cNvPr id="13" name="Straight Arrow Connector 12"/>
          <p:cNvCxnSpPr>
            <a:stCxn id="11" idx="3"/>
          </p:cNvCxnSpPr>
          <p:nvPr/>
        </p:nvCxnSpPr>
        <p:spPr>
          <a:xfrm flipV="1">
            <a:off x="3069265" y="4394791"/>
            <a:ext cx="4167963" cy="119790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56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Test campaign - </a:t>
            </a:r>
            <a:r>
              <a:rPr lang="en-GB" dirty="0" err="1" smtClean="0"/>
              <a:t>Kenttärova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28</a:t>
            </a:fld>
            <a:endParaRPr lang="fi-FI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4000" y="907312"/>
            <a:ext cx="11160000" cy="5022313"/>
          </a:xfrm>
        </p:spPr>
        <p:txBody>
          <a:bodyPr/>
          <a:lstStyle/>
          <a:p>
            <a:r>
              <a:rPr lang="en-GB" dirty="0" smtClean="0"/>
              <a:t>Testing prototype – October 2019 to January 2020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437" y="1332024"/>
            <a:ext cx="3982336" cy="53097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209" y="1385186"/>
            <a:ext cx="3942464" cy="52566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903" y="117384"/>
            <a:ext cx="4893316" cy="652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6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Depolarisation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29</a:t>
            </a:fld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2" y="1685254"/>
            <a:ext cx="5562342" cy="15613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4886" y="1076351"/>
            <a:ext cx="3198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Electromagnetic wave</a:t>
            </a:r>
            <a:endParaRPr lang="en-GB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673" y="1334081"/>
            <a:ext cx="914400" cy="22574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99046" y="469915"/>
            <a:ext cx="1455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Transmit </a:t>
            </a:r>
            <a:endParaRPr lang="en-GB" sz="2400" dirty="0"/>
          </a:p>
        </p:txBody>
      </p:sp>
      <p:pic>
        <p:nvPicPr>
          <p:cNvPr id="10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t="57330" r="64445" b="13620"/>
          <a:stretch/>
        </p:blipFill>
        <p:spPr>
          <a:xfrm>
            <a:off x="7581919" y="4662882"/>
            <a:ext cx="2289908" cy="1461478"/>
          </a:xfrm>
        </p:spPr>
      </p:pic>
      <p:sp>
        <p:nvSpPr>
          <p:cNvPr id="11" name="TextBox 10"/>
          <p:cNvSpPr txBox="1"/>
          <p:nvPr/>
        </p:nvSpPr>
        <p:spPr>
          <a:xfrm>
            <a:off x="7999045" y="3994007"/>
            <a:ext cx="129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Receive</a:t>
            </a:r>
            <a:endParaRPr lang="en-GB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104886" y="3994006"/>
            <a:ext cx="3047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Linear depolarisation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820723" y="4794354"/>
                <a:ext cx="2610010" cy="6066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‖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𝑃𝑒𝑟𝑝𝑒𝑛𝑑𝑖𝑐𝑢𝑙𝑎𝑟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𝑃𝑎𝑟𝑎𝑙𝑙𝑒𝑙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723" y="4794354"/>
                <a:ext cx="2610010" cy="60664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4849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Ceilometer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3</a:t>
            </a:fld>
            <a:endParaRPr lang="fi-FI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329535" y="877495"/>
            <a:ext cx="4042792" cy="293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i-FI" sz="2400" kern="0" dirty="0"/>
              <a:t>Solid-state laser</a:t>
            </a:r>
          </a:p>
          <a:p>
            <a:pPr eaLnBrk="1" hangingPunct="1"/>
            <a:r>
              <a:rPr lang="en-GB" altLang="fi-FI" sz="2400" kern="0" dirty="0"/>
              <a:t>Resolution:</a:t>
            </a:r>
          </a:p>
          <a:p>
            <a:pPr eaLnBrk="1" hangingPunct="1"/>
            <a:r>
              <a:rPr lang="en-GB" altLang="fi-FI" sz="2400" kern="0" dirty="0"/>
              <a:t>	&lt;30 m vertical</a:t>
            </a:r>
          </a:p>
          <a:p>
            <a:pPr eaLnBrk="1" hangingPunct="1"/>
            <a:r>
              <a:rPr lang="fi-FI" altLang="fi-FI" sz="2400" kern="0" dirty="0"/>
              <a:t>	&lt;30 s  </a:t>
            </a:r>
            <a:r>
              <a:rPr lang="fi-FI" altLang="fi-FI" sz="2400" kern="0" dirty="0" err="1"/>
              <a:t>time</a:t>
            </a:r>
            <a:endParaRPr lang="fi-FI" altLang="fi-FI" sz="2400" kern="0" dirty="0"/>
          </a:p>
          <a:p>
            <a:pPr eaLnBrk="1" hangingPunct="1"/>
            <a:endParaRPr lang="fi-FI" altLang="fi-FI" sz="2400" kern="0" dirty="0"/>
          </a:p>
          <a:p>
            <a:pPr eaLnBrk="1" hangingPunct="1"/>
            <a:r>
              <a:rPr lang="fi-FI" altLang="fi-FI" sz="2400" kern="0" dirty="0" err="1"/>
              <a:t>Provide</a:t>
            </a:r>
            <a:r>
              <a:rPr lang="fi-FI" altLang="fi-FI" sz="2400" kern="0" dirty="0"/>
              <a:t>:</a:t>
            </a:r>
          </a:p>
          <a:p>
            <a:pPr eaLnBrk="1" hangingPunct="1"/>
            <a:r>
              <a:rPr lang="fi-FI" altLang="fi-FI" sz="2400" kern="0" dirty="0"/>
              <a:t>	</a:t>
            </a:r>
            <a:r>
              <a:rPr lang="fi-FI" altLang="fi-FI" sz="2400" kern="0" dirty="0" err="1"/>
              <a:t>Cloud</a:t>
            </a:r>
            <a:r>
              <a:rPr lang="fi-FI" altLang="fi-FI" sz="2400" kern="0" dirty="0"/>
              <a:t> </a:t>
            </a:r>
            <a:r>
              <a:rPr lang="fi-FI" altLang="fi-FI" sz="2400" kern="0" dirty="0" err="1"/>
              <a:t>base</a:t>
            </a:r>
            <a:endParaRPr lang="fi-FI" altLang="fi-FI" sz="2400" kern="0" dirty="0"/>
          </a:p>
          <a:p>
            <a:pPr eaLnBrk="1" hangingPunct="1"/>
            <a:r>
              <a:rPr lang="fi-FI" altLang="fi-FI" sz="2400" kern="0" dirty="0"/>
              <a:t>	</a:t>
            </a:r>
            <a:r>
              <a:rPr lang="fi-FI" altLang="fi-FI" sz="2400" kern="0" dirty="0" err="1"/>
              <a:t>Cloud</a:t>
            </a:r>
            <a:r>
              <a:rPr lang="fi-FI" altLang="fi-FI" sz="2400" kern="0" dirty="0"/>
              <a:t> </a:t>
            </a:r>
            <a:r>
              <a:rPr lang="fi-FI" altLang="fi-FI" sz="2400" kern="0" dirty="0" err="1"/>
              <a:t>coverage</a:t>
            </a:r>
            <a:endParaRPr lang="fi-FI" altLang="fi-FI" sz="2400" kern="0" dirty="0"/>
          </a:p>
          <a:p>
            <a:pPr eaLnBrk="1" hangingPunct="1"/>
            <a:endParaRPr lang="fi-FI" altLang="fi-FI" sz="2400" kern="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002524" y="474090"/>
            <a:ext cx="3869476" cy="5137438"/>
            <a:chOff x="6522026" y="1069704"/>
            <a:chExt cx="2367925" cy="31438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8" r="35622"/>
            <a:stretch/>
          </p:blipFill>
          <p:spPr>
            <a:xfrm>
              <a:off x="7767292" y="1450798"/>
              <a:ext cx="1122659" cy="275293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1" t="2816" r="23776"/>
            <a:stretch/>
          </p:blipFill>
          <p:spPr>
            <a:xfrm>
              <a:off x="6522026" y="1437383"/>
              <a:ext cx="1245266" cy="276634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>
              <a:off x="6522026" y="1437383"/>
              <a:ext cx="2367925" cy="2776175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22026" y="1069704"/>
              <a:ext cx="2367924" cy="35785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Ceilometer: &lt;30 k€</a:t>
              </a:r>
              <a:endParaRPr lang="en-US" sz="3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41403" y="4503366"/>
            <a:ext cx="6419056" cy="901050"/>
            <a:chOff x="1957400" y="4809597"/>
            <a:chExt cx="6419056" cy="901050"/>
          </a:xfrm>
        </p:grpSpPr>
        <p:cxnSp>
          <p:nvCxnSpPr>
            <p:cNvPr id="15" name="Straight Arrow Connector 14"/>
            <p:cNvCxnSpPr/>
            <p:nvPr/>
          </p:nvCxnSpPr>
          <p:spPr bwMode="auto">
            <a:xfrm>
              <a:off x="3071663" y="5080089"/>
              <a:ext cx="23982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Oval 15"/>
            <p:cNvSpPr/>
            <p:nvPr/>
          </p:nvSpPr>
          <p:spPr bwMode="auto">
            <a:xfrm>
              <a:off x="2842116" y="4936073"/>
              <a:ext cx="144016" cy="288032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latin typeface="Arial" charset="0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2730891" y="5689467"/>
              <a:ext cx="564556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2730890" y="5362495"/>
              <a:ext cx="0" cy="32697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TextBox 18"/>
            <p:cNvSpPr txBox="1"/>
            <p:nvPr/>
          </p:nvSpPr>
          <p:spPr>
            <a:xfrm>
              <a:off x="1957400" y="5341315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 err="1"/>
                <a:t>Signal</a:t>
              </a:r>
              <a:endParaRPr lang="en-GB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411"/>
            <a:stretch/>
          </p:blipFill>
          <p:spPr>
            <a:xfrm>
              <a:off x="2260055" y="4809597"/>
              <a:ext cx="373326" cy="594819"/>
            </a:xfrm>
            <a:prstGeom prst="rect">
              <a:avLst/>
            </a:prstGeom>
          </p:spPr>
        </p:pic>
        <p:sp>
          <p:nvSpPr>
            <p:cNvPr id="21" name="Cloud Callout 20"/>
            <p:cNvSpPr/>
            <p:nvPr/>
          </p:nvSpPr>
          <p:spPr>
            <a:xfrm>
              <a:off x="6623519" y="4925257"/>
              <a:ext cx="457200" cy="349567"/>
            </a:xfrm>
            <a:prstGeom prst="cloudCallou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66307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Simple explanation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8"/>
          <a:stretch/>
        </p:blipFill>
        <p:spPr>
          <a:xfrm>
            <a:off x="2251645" y="1047017"/>
            <a:ext cx="7053711" cy="439249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6344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Test campaign - </a:t>
            </a:r>
            <a:r>
              <a:rPr lang="en-GB" dirty="0" err="1" smtClean="0"/>
              <a:t>Kenttärova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31</a:t>
            </a:fld>
            <a:endParaRPr lang="fi-FI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4000" y="907312"/>
            <a:ext cx="11160000" cy="5022313"/>
          </a:xfrm>
        </p:spPr>
        <p:txBody>
          <a:bodyPr/>
          <a:lstStyle/>
          <a:p>
            <a:r>
              <a:rPr lang="en-GB" dirty="0" smtClean="0"/>
              <a:t>Testing prototype – October 2019 to January 2020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8289" y="2186471"/>
            <a:ext cx="4802375" cy="36017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5423" y="1586175"/>
            <a:ext cx="6403163" cy="480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1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803" y="831537"/>
            <a:ext cx="7429500" cy="5524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092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Liquid vs Ice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33</a:t>
            </a:fld>
            <a:endParaRPr lang="fi-FI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17" y="839352"/>
            <a:ext cx="7429500" cy="55245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29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17" y="831537"/>
            <a:ext cx="7429500" cy="55245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Liquid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34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682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Pollution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35</a:t>
            </a:fld>
            <a:endParaRPr lang="fi-FI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247" y="831537"/>
            <a:ext cx="7429500" cy="5524500"/>
          </a:xfrm>
        </p:spPr>
      </p:pic>
    </p:spTree>
    <p:extLst>
      <p:ext uri="{BB962C8B-B14F-4D97-AF65-F5344CB8AC3E}">
        <p14:creationId xmlns:p14="http://schemas.microsoft.com/office/powerpoint/2010/main" val="44583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Road dust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36</a:t>
            </a:fld>
            <a:endParaRPr lang="fi-FI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628" y="831537"/>
            <a:ext cx="7429500" cy="5524500"/>
          </a:xfrm>
        </p:spPr>
      </p:pic>
    </p:spTree>
    <p:extLst>
      <p:ext uri="{BB962C8B-B14F-4D97-AF65-F5344CB8AC3E}">
        <p14:creationId xmlns:p14="http://schemas.microsoft.com/office/powerpoint/2010/main" val="71967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Marine aerosol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37</a:t>
            </a:fld>
            <a:endParaRPr lang="fi-FI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17" y="839352"/>
            <a:ext cx="7429500" cy="55245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85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Pollen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38</a:t>
            </a:fld>
            <a:endParaRPr lang="fi-FI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632" y="831537"/>
            <a:ext cx="7429500" cy="5524500"/>
          </a:xfrm>
        </p:spPr>
      </p:pic>
    </p:spTree>
    <p:extLst>
      <p:ext uri="{BB962C8B-B14F-4D97-AF65-F5344CB8AC3E}">
        <p14:creationId xmlns:p14="http://schemas.microsoft.com/office/powerpoint/2010/main" val="169848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Pollen – sea breeze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39</a:t>
            </a:fld>
            <a:endParaRPr lang="fi-FI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447" y="831537"/>
            <a:ext cx="7429500" cy="5524500"/>
          </a:xfrm>
        </p:spPr>
      </p:pic>
    </p:spTree>
    <p:extLst>
      <p:ext uri="{BB962C8B-B14F-4D97-AF65-F5344CB8AC3E}">
        <p14:creationId xmlns:p14="http://schemas.microsoft.com/office/powerpoint/2010/main" val="365719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Ceilometer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4</a:t>
            </a:fld>
            <a:endParaRPr lang="fi-FI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329535" y="877495"/>
            <a:ext cx="4042792" cy="293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i-FI" sz="2400" kern="0" dirty="0"/>
              <a:t>Solid-state laser</a:t>
            </a:r>
          </a:p>
          <a:p>
            <a:pPr eaLnBrk="1" hangingPunct="1"/>
            <a:r>
              <a:rPr lang="en-GB" altLang="fi-FI" sz="2400" kern="0" dirty="0"/>
              <a:t>Resolution:</a:t>
            </a:r>
          </a:p>
          <a:p>
            <a:pPr eaLnBrk="1" hangingPunct="1"/>
            <a:r>
              <a:rPr lang="en-GB" altLang="fi-FI" sz="2400" kern="0" dirty="0"/>
              <a:t>	&lt;30 m vertical</a:t>
            </a:r>
          </a:p>
          <a:p>
            <a:pPr eaLnBrk="1" hangingPunct="1"/>
            <a:r>
              <a:rPr lang="fi-FI" altLang="fi-FI" sz="2400" kern="0" dirty="0"/>
              <a:t>	&lt;30 s  </a:t>
            </a:r>
            <a:r>
              <a:rPr lang="fi-FI" altLang="fi-FI" sz="2400" kern="0" dirty="0" err="1"/>
              <a:t>time</a:t>
            </a:r>
            <a:endParaRPr lang="fi-FI" altLang="fi-FI" sz="2400" kern="0" dirty="0"/>
          </a:p>
          <a:p>
            <a:pPr eaLnBrk="1" hangingPunct="1"/>
            <a:endParaRPr lang="fi-FI" altLang="fi-FI" sz="2400" kern="0" dirty="0"/>
          </a:p>
          <a:p>
            <a:pPr eaLnBrk="1" hangingPunct="1"/>
            <a:r>
              <a:rPr lang="fi-FI" altLang="fi-FI" sz="2400" kern="0" dirty="0" err="1"/>
              <a:t>Provide</a:t>
            </a:r>
            <a:r>
              <a:rPr lang="fi-FI" altLang="fi-FI" sz="2400" kern="0" dirty="0"/>
              <a:t>:</a:t>
            </a:r>
          </a:p>
          <a:p>
            <a:pPr eaLnBrk="1" hangingPunct="1"/>
            <a:r>
              <a:rPr lang="fi-FI" altLang="fi-FI" sz="2400" kern="0" dirty="0"/>
              <a:t>	</a:t>
            </a:r>
            <a:r>
              <a:rPr lang="fi-FI" altLang="fi-FI" sz="2400" kern="0" dirty="0" err="1"/>
              <a:t>Cloud</a:t>
            </a:r>
            <a:r>
              <a:rPr lang="fi-FI" altLang="fi-FI" sz="2400" kern="0" dirty="0"/>
              <a:t> </a:t>
            </a:r>
            <a:r>
              <a:rPr lang="fi-FI" altLang="fi-FI" sz="2400" kern="0" dirty="0" err="1"/>
              <a:t>base</a:t>
            </a:r>
            <a:endParaRPr lang="fi-FI" altLang="fi-FI" sz="2400" kern="0" dirty="0"/>
          </a:p>
          <a:p>
            <a:pPr eaLnBrk="1" hangingPunct="1"/>
            <a:r>
              <a:rPr lang="fi-FI" altLang="fi-FI" sz="2400" kern="0" dirty="0"/>
              <a:t>	</a:t>
            </a:r>
            <a:r>
              <a:rPr lang="fi-FI" altLang="fi-FI" sz="2400" kern="0" dirty="0" err="1"/>
              <a:t>Cloud</a:t>
            </a:r>
            <a:r>
              <a:rPr lang="fi-FI" altLang="fi-FI" sz="2400" kern="0" dirty="0"/>
              <a:t> </a:t>
            </a:r>
            <a:r>
              <a:rPr lang="fi-FI" altLang="fi-FI" sz="2400" kern="0" dirty="0" err="1"/>
              <a:t>coverage</a:t>
            </a:r>
            <a:endParaRPr lang="fi-FI" altLang="fi-FI" sz="2400" kern="0" dirty="0"/>
          </a:p>
          <a:p>
            <a:pPr eaLnBrk="1" hangingPunct="1"/>
            <a:endParaRPr lang="fi-FI" altLang="fi-FI" sz="2400" kern="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002524" y="474090"/>
            <a:ext cx="3869476" cy="5137438"/>
            <a:chOff x="6522026" y="1069704"/>
            <a:chExt cx="2367925" cy="31438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8" r="35622"/>
            <a:stretch/>
          </p:blipFill>
          <p:spPr>
            <a:xfrm>
              <a:off x="7767292" y="1450798"/>
              <a:ext cx="1122659" cy="275293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1" t="2816" r="23776"/>
            <a:stretch/>
          </p:blipFill>
          <p:spPr>
            <a:xfrm>
              <a:off x="6522026" y="1437383"/>
              <a:ext cx="1245266" cy="276634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>
              <a:off x="6522026" y="1437383"/>
              <a:ext cx="2367925" cy="2776175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22026" y="1069704"/>
              <a:ext cx="2367924" cy="35785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Ceilometer: &lt;30 k€</a:t>
              </a:r>
              <a:endParaRPr lang="en-US" sz="3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41403" y="4503366"/>
            <a:ext cx="6419056" cy="901050"/>
            <a:chOff x="1957400" y="4809597"/>
            <a:chExt cx="6419056" cy="901050"/>
          </a:xfrm>
        </p:grpSpPr>
        <p:cxnSp>
          <p:nvCxnSpPr>
            <p:cNvPr id="15" name="Straight Arrow Connector 14"/>
            <p:cNvCxnSpPr/>
            <p:nvPr/>
          </p:nvCxnSpPr>
          <p:spPr bwMode="auto">
            <a:xfrm>
              <a:off x="2730891" y="5080089"/>
              <a:ext cx="92710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Oval 15"/>
            <p:cNvSpPr/>
            <p:nvPr/>
          </p:nvSpPr>
          <p:spPr bwMode="auto">
            <a:xfrm>
              <a:off x="3749769" y="4936073"/>
              <a:ext cx="144016" cy="288032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latin typeface="Arial" charset="0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2730891" y="5689467"/>
              <a:ext cx="564556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2730890" y="5362495"/>
              <a:ext cx="0" cy="32697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TextBox 18"/>
            <p:cNvSpPr txBox="1"/>
            <p:nvPr/>
          </p:nvSpPr>
          <p:spPr>
            <a:xfrm>
              <a:off x="1957400" y="5341315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 err="1"/>
                <a:t>Signal</a:t>
              </a:r>
              <a:endParaRPr lang="en-GB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411"/>
            <a:stretch/>
          </p:blipFill>
          <p:spPr>
            <a:xfrm>
              <a:off x="2260055" y="4809597"/>
              <a:ext cx="373326" cy="594819"/>
            </a:xfrm>
            <a:prstGeom prst="rect">
              <a:avLst/>
            </a:prstGeom>
          </p:spPr>
        </p:pic>
        <p:sp>
          <p:nvSpPr>
            <p:cNvPr id="21" name="Cloud Callout 20"/>
            <p:cNvSpPr/>
            <p:nvPr/>
          </p:nvSpPr>
          <p:spPr>
            <a:xfrm>
              <a:off x="6623519" y="4925257"/>
              <a:ext cx="457200" cy="349567"/>
            </a:xfrm>
            <a:prstGeom prst="cloudCallou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Freeform 21"/>
          <p:cNvSpPr/>
          <p:nvPr/>
        </p:nvSpPr>
        <p:spPr bwMode="auto">
          <a:xfrm>
            <a:off x="914894" y="5348107"/>
            <a:ext cx="524610" cy="45719"/>
          </a:xfrm>
          <a:custGeom>
            <a:avLst/>
            <a:gdLst>
              <a:gd name="connsiteX0" fmla="*/ 0 w 1133108"/>
              <a:gd name="connsiteY0" fmla="*/ 6626 h 53009"/>
              <a:gd name="connsiteX1" fmla="*/ 72887 w 1133108"/>
              <a:gd name="connsiteY1" fmla="*/ 26504 h 53009"/>
              <a:gd name="connsiteX2" fmla="*/ 112644 w 1133108"/>
              <a:gd name="connsiteY2" fmla="*/ 6626 h 53009"/>
              <a:gd name="connsiteX3" fmla="*/ 172279 w 1133108"/>
              <a:gd name="connsiteY3" fmla="*/ 0 h 53009"/>
              <a:gd name="connsiteX4" fmla="*/ 238539 w 1133108"/>
              <a:gd name="connsiteY4" fmla="*/ 19878 h 53009"/>
              <a:gd name="connsiteX5" fmla="*/ 258418 w 1133108"/>
              <a:gd name="connsiteY5" fmla="*/ 13252 h 53009"/>
              <a:gd name="connsiteX6" fmla="*/ 284922 w 1133108"/>
              <a:gd name="connsiteY6" fmla="*/ 19878 h 53009"/>
              <a:gd name="connsiteX7" fmla="*/ 304800 w 1133108"/>
              <a:gd name="connsiteY7" fmla="*/ 26504 h 53009"/>
              <a:gd name="connsiteX8" fmla="*/ 351183 w 1133108"/>
              <a:gd name="connsiteY8" fmla="*/ 33131 h 53009"/>
              <a:gd name="connsiteX9" fmla="*/ 390939 w 1133108"/>
              <a:gd name="connsiteY9" fmla="*/ 19878 h 53009"/>
              <a:gd name="connsiteX10" fmla="*/ 410818 w 1133108"/>
              <a:gd name="connsiteY10" fmla="*/ 13252 h 53009"/>
              <a:gd name="connsiteX11" fmla="*/ 463826 w 1133108"/>
              <a:gd name="connsiteY11" fmla="*/ 0 h 53009"/>
              <a:gd name="connsiteX12" fmla="*/ 496957 w 1133108"/>
              <a:gd name="connsiteY12" fmla="*/ 6626 h 53009"/>
              <a:gd name="connsiteX13" fmla="*/ 516835 w 1133108"/>
              <a:gd name="connsiteY13" fmla="*/ 13252 h 53009"/>
              <a:gd name="connsiteX14" fmla="*/ 536713 w 1133108"/>
              <a:gd name="connsiteY14" fmla="*/ 6626 h 53009"/>
              <a:gd name="connsiteX15" fmla="*/ 576470 w 1133108"/>
              <a:gd name="connsiteY15" fmla="*/ 26504 h 53009"/>
              <a:gd name="connsiteX16" fmla="*/ 602974 w 1133108"/>
              <a:gd name="connsiteY16" fmla="*/ 19878 h 53009"/>
              <a:gd name="connsiteX17" fmla="*/ 642731 w 1133108"/>
              <a:gd name="connsiteY17" fmla="*/ 33131 h 53009"/>
              <a:gd name="connsiteX18" fmla="*/ 675861 w 1133108"/>
              <a:gd name="connsiteY18" fmla="*/ 13252 h 53009"/>
              <a:gd name="connsiteX19" fmla="*/ 682487 w 1133108"/>
              <a:gd name="connsiteY19" fmla="*/ 39757 h 53009"/>
              <a:gd name="connsiteX20" fmla="*/ 728870 w 1133108"/>
              <a:gd name="connsiteY20" fmla="*/ 13252 h 53009"/>
              <a:gd name="connsiteX21" fmla="*/ 748748 w 1133108"/>
              <a:gd name="connsiteY21" fmla="*/ 19878 h 53009"/>
              <a:gd name="connsiteX22" fmla="*/ 768626 w 1133108"/>
              <a:gd name="connsiteY22" fmla="*/ 13252 h 53009"/>
              <a:gd name="connsiteX23" fmla="*/ 821635 w 1133108"/>
              <a:gd name="connsiteY23" fmla="*/ 33131 h 53009"/>
              <a:gd name="connsiteX24" fmla="*/ 828261 w 1133108"/>
              <a:gd name="connsiteY24" fmla="*/ 53009 h 53009"/>
              <a:gd name="connsiteX25" fmla="*/ 848139 w 1133108"/>
              <a:gd name="connsiteY25" fmla="*/ 46383 h 53009"/>
              <a:gd name="connsiteX26" fmla="*/ 887896 w 1133108"/>
              <a:gd name="connsiteY26" fmla="*/ 19878 h 53009"/>
              <a:gd name="connsiteX27" fmla="*/ 927652 w 1133108"/>
              <a:gd name="connsiteY27" fmla="*/ 19878 h 53009"/>
              <a:gd name="connsiteX28" fmla="*/ 940905 w 1133108"/>
              <a:gd name="connsiteY28" fmla="*/ 33131 h 53009"/>
              <a:gd name="connsiteX29" fmla="*/ 960783 w 1133108"/>
              <a:gd name="connsiteY29" fmla="*/ 39757 h 53009"/>
              <a:gd name="connsiteX30" fmla="*/ 1000539 w 1133108"/>
              <a:gd name="connsiteY30" fmla="*/ 39757 h 53009"/>
              <a:gd name="connsiteX31" fmla="*/ 1020418 w 1133108"/>
              <a:gd name="connsiteY31" fmla="*/ 33131 h 53009"/>
              <a:gd name="connsiteX32" fmla="*/ 1053548 w 1133108"/>
              <a:gd name="connsiteY32" fmla="*/ 13252 h 53009"/>
              <a:gd name="connsiteX33" fmla="*/ 1060174 w 1133108"/>
              <a:gd name="connsiteY33" fmla="*/ 33131 h 53009"/>
              <a:gd name="connsiteX34" fmla="*/ 1093305 w 1133108"/>
              <a:gd name="connsiteY34" fmla="*/ 13252 h 53009"/>
              <a:gd name="connsiteX35" fmla="*/ 1113183 w 1133108"/>
              <a:gd name="connsiteY35" fmla="*/ 6626 h 53009"/>
              <a:gd name="connsiteX36" fmla="*/ 1119809 w 1133108"/>
              <a:gd name="connsiteY36" fmla="*/ 26504 h 53009"/>
              <a:gd name="connsiteX37" fmla="*/ 1133061 w 1133108"/>
              <a:gd name="connsiteY37" fmla="*/ 46383 h 53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33108" h="53009">
                <a:moveTo>
                  <a:pt x="0" y="6626"/>
                </a:moveTo>
                <a:cubicBezTo>
                  <a:pt x="24296" y="13252"/>
                  <a:pt x="47957" y="22943"/>
                  <a:pt x="72887" y="26504"/>
                </a:cubicBezTo>
                <a:cubicBezTo>
                  <a:pt x="90963" y="29086"/>
                  <a:pt x="97623" y="10381"/>
                  <a:pt x="112644" y="6626"/>
                </a:cubicBezTo>
                <a:cubicBezTo>
                  <a:pt x="132048" y="1775"/>
                  <a:pt x="152401" y="2209"/>
                  <a:pt x="172279" y="0"/>
                </a:cubicBezTo>
                <a:cubicBezTo>
                  <a:pt x="216861" y="29721"/>
                  <a:pt x="198157" y="31416"/>
                  <a:pt x="238539" y="19878"/>
                </a:cubicBezTo>
                <a:cubicBezTo>
                  <a:pt x="245255" y="17959"/>
                  <a:pt x="251792" y="15461"/>
                  <a:pt x="258418" y="13252"/>
                </a:cubicBezTo>
                <a:cubicBezTo>
                  <a:pt x="267253" y="15461"/>
                  <a:pt x="276166" y="17376"/>
                  <a:pt x="284922" y="19878"/>
                </a:cubicBezTo>
                <a:cubicBezTo>
                  <a:pt x="291638" y="21797"/>
                  <a:pt x="297951" y="25134"/>
                  <a:pt x="304800" y="26504"/>
                </a:cubicBezTo>
                <a:cubicBezTo>
                  <a:pt x="320115" y="29567"/>
                  <a:pt x="335722" y="30922"/>
                  <a:pt x="351183" y="33131"/>
                </a:cubicBezTo>
                <a:lnTo>
                  <a:pt x="390939" y="19878"/>
                </a:lnTo>
                <a:cubicBezTo>
                  <a:pt x="397565" y="17669"/>
                  <a:pt x="403969" y="14622"/>
                  <a:pt x="410818" y="13252"/>
                </a:cubicBezTo>
                <a:cubicBezTo>
                  <a:pt x="450797" y="5256"/>
                  <a:pt x="433264" y="10187"/>
                  <a:pt x="463826" y="0"/>
                </a:cubicBezTo>
                <a:cubicBezTo>
                  <a:pt x="489712" y="25884"/>
                  <a:pt x="462550" y="6626"/>
                  <a:pt x="496957" y="6626"/>
                </a:cubicBezTo>
                <a:cubicBezTo>
                  <a:pt x="503941" y="6626"/>
                  <a:pt x="510209" y="11043"/>
                  <a:pt x="516835" y="13252"/>
                </a:cubicBezTo>
                <a:cubicBezTo>
                  <a:pt x="523461" y="11043"/>
                  <a:pt x="529729" y="6626"/>
                  <a:pt x="536713" y="6626"/>
                </a:cubicBezTo>
                <a:cubicBezTo>
                  <a:pt x="550431" y="6626"/>
                  <a:pt x="566419" y="19803"/>
                  <a:pt x="576470" y="26504"/>
                </a:cubicBezTo>
                <a:cubicBezTo>
                  <a:pt x="585305" y="24295"/>
                  <a:pt x="593913" y="18972"/>
                  <a:pt x="602974" y="19878"/>
                </a:cubicBezTo>
                <a:cubicBezTo>
                  <a:pt x="616874" y="21268"/>
                  <a:pt x="642731" y="33131"/>
                  <a:pt x="642731" y="33131"/>
                </a:cubicBezTo>
                <a:cubicBezTo>
                  <a:pt x="646634" y="29228"/>
                  <a:pt x="666030" y="5879"/>
                  <a:pt x="675861" y="13252"/>
                </a:cubicBezTo>
                <a:cubicBezTo>
                  <a:pt x="683146" y="18716"/>
                  <a:pt x="680278" y="30922"/>
                  <a:pt x="682487" y="39757"/>
                </a:cubicBezTo>
                <a:cubicBezTo>
                  <a:pt x="697948" y="30922"/>
                  <a:pt x="711814" y="18369"/>
                  <a:pt x="728870" y="13252"/>
                </a:cubicBezTo>
                <a:cubicBezTo>
                  <a:pt x="735560" y="11245"/>
                  <a:pt x="741764" y="19878"/>
                  <a:pt x="748748" y="19878"/>
                </a:cubicBezTo>
                <a:cubicBezTo>
                  <a:pt x="755732" y="19878"/>
                  <a:pt x="762000" y="15461"/>
                  <a:pt x="768626" y="13252"/>
                </a:cubicBezTo>
                <a:cubicBezTo>
                  <a:pt x="811550" y="56172"/>
                  <a:pt x="732340" y="-17897"/>
                  <a:pt x="821635" y="33131"/>
                </a:cubicBezTo>
                <a:cubicBezTo>
                  <a:pt x="827699" y="36596"/>
                  <a:pt x="826052" y="46383"/>
                  <a:pt x="828261" y="53009"/>
                </a:cubicBezTo>
                <a:cubicBezTo>
                  <a:pt x="834887" y="50800"/>
                  <a:pt x="842328" y="50257"/>
                  <a:pt x="848139" y="46383"/>
                </a:cubicBezTo>
                <a:cubicBezTo>
                  <a:pt x="897773" y="13293"/>
                  <a:pt x="840632" y="35633"/>
                  <a:pt x="887896" y="19878"/>
                </a:cubicBezTo>
                <a:cubicBezTo>
                  <a:pt x="918281" y="50265"/>
                  <a:pt x="879515" y="19878"/>
                  <a:pt x="927652" y="19878"/>
                </a:cubicBezTo>
                <a:cubicBezTo>
                  <a:pt x="933900" y="19878"/>
                  <a:pt x="935548" y="29917"/>
                  <a:pt x="940905" y="33131"/>
                </a:cubicBezTo>
                <a:cubicBezTo>
                  <a:pt x="946894" y="36725"/>
                  <a:pt x="954157" y="37548"/>
                  <a:pt x="960783" y="39757"/>
                </a:cubicBezTo>
                <a:cubicBezTo>
                  <a:pt x="1013791" y="22088"/>
                  <a:pt x="947531" y="39757"/>
                  <a:pt x="1000539" y="39757"/>
                </a:cubicBezTo>
                <a:cubicBezTo>
                  <a:pt x="1007524" y="39757"/>
                  <a:pt x="1013792" y="35340"/>
                  <a:pt x="1020418" y="33131"/>
                </a:cubicBezTo>
                <a:cubicBezTo>
                  <a:pt x="1025786" y="27763"/>
                  <a:pt x="1042079" y="7517"/>
                  <a:pt x="1053548" y="13252"/>
                </a:cubicBezTo>
                <a:cubicBezTo>
                  <a:pt x="1059795" y="16376"/>
                  <a:pt x="1057965" y="26505"/>
                  <a:pt x="1060174" y="33131"/>
                </a:cubicBezTo>
                <a:cubicBezTo>
                  <a:pt x="1116490" y="14356"/>
                  <a:pt x="1047822" y="40541"/>
                  <a:pt x="1093305" y="13252"/>
                </a:cubicBezTo>
                <a:cubicBezTo>
                  <a:pt x="1099294" y="9659"/>
                  <a:pt x="1106557" y="8835"/>
                  <a:pt x="1113183" y="6626"/>
                </a:cubicBezTo>
                <a:cubicBezTo>
                  <a:pt x="1115392" y="13252"/>
                  <a:pt x="1116216" y="20515"/>
                  <a:pt x="1119809" y="26504"/>
                </a:cubicBezTo>
                <a:cubicBezTo>
                  <a:pt x="1134623" y="51194"/>
                  <a:pt x="1133061" y="30018"/>
                  <a:pt x="1133061" y="46383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851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Pollen - bad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40</a:t>
            </a:fld>
            <a:endParaRPr lang="fi-FI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447" y="831537"/>
            <a:ext cx="7429500" cy="5524500"/>
          </a:xfrm>
        </p:spPr>
      </p:pic>
    </p:spTree>
    <p:extLst>
      <p:ext uri="{BB962C8B-B14F-4D97-AF65-F5344CB8AC3E}">
        <p14:creationId xmlns:p14="http://schemas.microsoft.com/office/powerpoint/2010/main" val="132100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Pollen - </a:t>
            </a:r>
            <a:r>
              <a:rPr lang="en-GB" dirty="0" err="1" smtClean="0"/>
              <a:t>Vehmäsmaki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41</a:t>
            </a:fld>
            <a:endParaRPr lang="fi-FI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50" y="831537"/>
            <a:ext cx="74295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3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78" r="222" b="48572"/>
          <a:stretch/>
        </p:blipFill>
        <p:spPr>
          <a:xfrm>
            <a:off x="1862447" y="971712"/>
            <a:ext cx="7369356" cy="27203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Smoke - </a:t>
            </a:r>
            <a:r>
              <a:rPr lang="en-GB" dirty="0" err="1" smtClean="0"/>
              <a:t>Kenttärova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42</a:t>
            </a:fld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" t="74984" r="40" b="-62"/>
          <a:stretch/>
        </p:blipFill>
        <p:spPr>
          <a:xfrm>
            <a:off x="1853744" y="3674613"/>
            <a:ext cx="7429500" cy="268142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333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Precipitation - snow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431" y="914861"/>
            <a:ext cx="6669999" cy="495974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43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094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Precipitation - rain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44</a:t>
            </a:fld>
            <a:endParaRPr lang="fi-FI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37" b="24558"/>
          <a:stretch/>
        </p:blipFill>
        <p:spPr>
          <a:xfrm>
            <a:off x="504000" y="1057424"/>
            <a:ext cx="4776107" cy="33059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37" b="24444"/>
          <a:stretch/>
        </p:blipFill>
        <p:spPr>
          <a:xfrm>
            <a:off x="4392258" y="994464"/>
            <a:ext cx="7081925" cy="491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2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Network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00" y="786810"/>
            <a:ext cx="11160000" cy="5142815"/>
          </a:xfrm>
        </p:spPr>
        <p:txBody>
          <a:bodyPr/>
          <a:lstStyle/>
          <a:p>
            <a:r>
              <a:rPr lang="en-GB" dirty="0" smtClean="0"/>
              <a:t>Operational network</a:t>
            </a:r>
          </a:p>
          <a:p>
            <a:pPr lvl="1"/>
            <a:r>
              <a:rPr lang="en-GB" dirty="0" smtClean="0"/>
              <a:t>Joins ceilometer network</a:t>
            </a:r>
          </a:p>
          <a:p>
            <a:pPr lvl="1"/>
            <a:endParaRPr lang="en-GB" dirty="0"/>
          </a:p>
          <a:p>
            <a:r>
              <a:rPr lang="en-GB" dirty="0" smtClean="0"/>
              <a:t>Locations</a:t>
            </a:r>
          </a:p>
          <a:p>
            <a:pPr lvl="1"/>
            <a:r>
              <a:rPr lang="en-GB" dirty="0" smtClean="0"/>
              <a:t>Vantaa</a:t>
            </a:r>
          </a:p>
          <a:p>
            <a:pPr lvl="1"/>
            <a:r>
              <a:rPr lang="en-GB" dirty="0" err="1" smtClean="0"/>
              <a:t>Vehmäsmaki</a:t>
            </a:r>
            <a:endParaRPr lang="en-GB" dirty="0" smtClean="0"/>
          </a:p>
          <a:p>
            <a:pPr lvl="1"/>
            <a:r>
              <a:rPr lang="en-GB" dirty="0" err="1" smtClean="0">
                <a:solidFill>
                  <a:schemeClr val="accent1"/>
                </a:solidFill>
              </a:rPr>
              <a:t>Rovaniemi</a:t>
            </a:r>
            <a:r>
              <a:rPr lang="en-GB" dirty="0" smtClean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n-GB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Kenttärova</a:t>
            </a:r>
            <a:endParaRPr lang="en-GB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GB" dirty="0" err="1" smtClean="0">
                <a:solidFill>
                  <a:schemeClr val="accent3">
                    <a:lumMod val="75000"/>
                  </a:schemeClr>
                </a:solidFill>
              </a:rPr>
              <a:t>Hyytiälä</a:t>
            </a:r>
            <a:endParaRPr lang="en-GB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endParaRPr lang="en-GB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dirty="0" smtClean="0"/>
              <a:t>Option to obtain more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45</a:t>
            </a:fld>
            <a:endParaRPr lang="fi-FI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507" y="303143"/>
            <a:ext cx="3416595" cy="6111908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>
          <a:xfrm>
            <a:off x="9689804" y="5203878"/>
            <a:ext cx="290623" cy="290623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10246241" y="4178595"/>
            <a:ext cx="290623" cy="290623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9888278" y="2337391"/>
            <a:ext cx="290623" cy="290623"/>
          </a:xfrm>
          <a:prstGeom prst="ellipse">
            <a:avLst/>
          </a:prstGeom>
          <a:solidFill>
            <a:schemeClr val="tx2">
              <a:lumMod val="50000"/>
              <a:alpha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9519682" y="1432738"/>
            <a:ext cx="290623" cy="290623"/>
          </a:xfrm>
          <a:prstGeom prst="ellipse">
            <a:avLst/>
          </a:prstGeom>
          <a:solidFill>
            <a:schemeClr val="tx2">
              <a:lumMod val="50000"/>
              <a:alpha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9484239" y="4589848"/>
            <a:ext cx="290623" cy="290623"/>
          </a:xfrm>
          <a:prstGeom prst="ellipse">
            <a:avLst/>
          </a:prstGeom>
          <a:solidFill>
            <a:schemeClr val="accent3">
              <a:lumMod val="75000"/>
              <a:alpha val="5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94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Processing chain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46</a:t>
            </a:fld>
            <a:endParaRPr lang="fi-FI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507" y="303143"/>
            <a:ext cx="3416595" cy="6111908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>
          <a:xfrm>
            <a:off x="9689804" y="5365897"/>
            <a:ext cx="290623" cy="290623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10246241" y="4178595"/>
            <a:ext cx="290623" cy="290623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9888278" y="2337391"/>
            <a:ext cx="290623" cy="290623"/>
          </a:xfrm>
          <a:prstGeom prst="ellipse">
            <a:avLst/>
          </a:prstGeom>
          <a:solidFill>
            <a:schemeClr val="tx2">
              <a:lumMod val="50000"/>
              <a:alpha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9519682" y="1432738"/>
            <a:ext cx="290623" cy="290623"/>
          </a:xfrm>
          <a:prstGeom prst="ellipse">
            <a:avLst/>
          </a:prstGeom>
          <a:solidFill>
            <a:schemeClr val="tx2">
              <a:lumMod val="50000"/>
              <a:alpha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9484239" y="4589848"/>
            <a:ext cx="290623" cy="290623"/>
          </a:xfrm>
          <a:prstGeom prst="ellipse">
            <a:avLst/>
          </a:prstGeom>
          <a:solidFill>
            <a:schemeClr val="accent3">
              <a:lumMod val="75000"/>
              <a:alpha val="5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1683513" y="1627049"/>
            <a:ext cx="1663789" cy="369332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HAVY network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5" t="20739" r="37582" b="10442"/>
          <a:stretch/>
        </p:blipFill>
        <p:spPr>
          <a:xfrm>
            <a:off x="504000" y="1180293"/>
            <a:ext cx="687456" cy="12628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39360" y="1627048"/>
            <a:ext cx="2405131" cy="369332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S3       raw archive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39360" y="2566778"/>
            <a:ext cx="2405131" cy="646331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Processing</a:t>
            </a:r>
          </a:p>
          <a:p>
            <a:r>
              <a:rPr lang="en-GB" dirty="0" smtClean="0"/>
              <a:t>ceilometer.fmi.fi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39360" y="3754452"/>
            <a:ext cx="2405131" cy="646331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Images</a:t>
            </a:r>
          </a:p>
          <a:p>
            <a:r>
              <a:rPr lang="en-GB" dirty="0" err="1" smtClean="0"/>
              <a:t>SmartNet</a:t>
            </a:r>
            <a:endParaRPr lang="en-GB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3839358" y="4975242"/>
            <a:ext cx="2405131" cy="369332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Forecasters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236043" y="1811714"/>
            <a:ext cx="402882" cy="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391890" y="1811715"/>
            <a:ext cx="402882" cy="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958875" y="2109428"/>
            <a:ext cx="0" cy="37327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954994" y="3304457"/>
            <a:ext cx="0" cy="37327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958888" y="4507197"/>
            <a:ext cx="0" cy="37327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7" y="4507197"/>
            <a:ext cx="3452606" cy="101807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7" y="3580309"/>
            <a:ext cx="3452606" cy="101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6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47</a:t>
            </a:fld>
            <a:endParaRPr lang="fi-FI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91" y="620662"/>
            <a:ext cx="8290677" cy="6237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Precipitation </a:t>
            </a:r>
            <a:r>
              <a:rPr lang="en-GB" dirty="0" smtClean="0"/>
              <a:t>– freezing rain/drizzle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280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599" y="356172"/>
            <a:ext cx="11160000" cy="71939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Depolarisation improves ceilometer products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628" y="1412574"/>
            <a:ext cx="11160000" cy="5142815"/>
          </a:xfrm>
        </p:spPr>
        <p:txBody>
          <a:bodyPr>
            <a:normAutofit/>
          </a:bodyPr>
          <a:lstStyle/>
          <a:p>
            <a:r>
              <a:rPr lang="en-GB" dirty="0" smtClean="0"/>
              <a:t>Easier to determine:</a:t>
            </a:r>
          </a:p>
          <a:p>
            <a:pPr lvl="1"/>
            <a:r>
              <a:rPr lang="en-GB" dirty="0" smtClean="0"/>
              <a:t>Water phase</a:t>
            </a:r>
          </a:p>
          <a:p>
            <a:pPr lvl="2"/>
            <a:r>
              <a:rPr lang="en-GB" dirty="0" err="1" smtClean="0"/>
              <a:t>Supercooled</a:t>
            </a:r>
            <a:r>
              <a:rPr lang="en-GB" dirty="0" smtClean="0"/>
              <a:t> liquid vs ice</a:t>
            </a:r>
          </a:p>
          <a:p>
            <a:pPr lvl="2"/>
            <a:r>
              <a:rPr lang="en-GB" dirty="0" smtClean="0"/>
              <a:t>Snow vs rain (and melting transition)</a:t>
            </a:r>
          </a:p>
          <a:p>
            <a:pPr lvl="2"/>
            <a:endParaRPr lang="en-GB" dirty="0"/>
          </a:p>
          <a:p>
            <a:pPr lvl="1"/>
            <a:r>
              <a:rPr lang="en-GB" dirty="0" smtClean="0"/>
              <a:t>Target diagnosis</a:t>
            </a:r>
          </a:p>
          <a:p>
            <a:pPr lvl="2"/>
            <a:r>
              <a:rPr lang="en-GB" dirty="0" smtClean="0"/>
              <a:t>Aerosol vs ice or precipitation</a:t>
            </a:r>
          </a:p>
          <a:p>
            <a:pPr lvl="2"/>
            <a:r>
              <a:rPr lang="en-GB" dirty="0" smtClean="0"/>
              <a:t>Specular reflection (misdiagnosis of </a:t>
            </a:r>
            <a:r>
              <a:rPr lang="en-GB" dirty="0" err="1" smtClean="0"/>
              <a:t>supercooled</a:t>
            </a:r>
            <a:r>
              <a:rPr lang="en-GB" dirty="0" smtClean="0"/>
              <a:t> liquid)</a:t>
            </a:r>
            <a:endParaRPr lang="en-GB" dirty="0"/>
          </a:p>
          <a:p>
            <a:pPr lvl="1"/>
            <a:endParaRPr lang="en-GB" dirty="0" smtClean="0"/>
          </a:p>
          <a:p>
            <a:r>
              <a:rPr lang="en-GB" dirty="0" smtClean="0"/>
              <a:t>Products</a:t>
            </a:r>
            <a:endParaRPr lang="en-GB" dirty="0" smtClean="0"/>
          </a:p>
          <a:p>
            <a:pPr lvl="1"/>
            <a:r>
              <a:rPr lang="en-GB" dirty="0" smtClean="0"/>
              <a:t>Aerosol, cloud, precipitation classification</a:t>
            </a:r>
          </a:p>
          <a:p>
            <a:pPr lvl="1"/>
            <a:r>
              <a:rPr lang="fi-FI" dirty="0" err="1" smtClean="0"/>
              <a:t>Identify</a:t>
            </a:r>
            <a:r>
              <a:rPr lang="fi-FI" dirty="0" smtClean="0"/>
              <a:t> </a:t>
            </a:r>
            <a:r>
              <a:rPr lang="fi-FI" dirty="0" err="1" smtClean="0"/>
              <a:t>presence</a:t>
            </a:r>
            <a:r>
              <a:rPr lang="fi-FI" dirty="0" smtClean="0"/>
              <a:t> of pollen, </a:t>
            </a:r>
            <a:r>
              <a:rPr lang="fi-FI" dirty="0" err="1" smtClean="0"/>
              <a:t>dust</a:t>
            </a:r>
            <a:r>
              <a:rPr lang="fi-FI" dirty="0" smtClean="0"/>
              <a:t>, </a:t>
            </a:r>
            <a:r>
              <a:rPr lang="fi-FI" dirty="0" err="1" smtClean="0"/>
              <a:t>smoke</a:t>
            </a:r>
            <a:r>
              <a:rPr lang="fi-FI" dirty="0" smtClean="0"/>
              <a:t>, </a:t>
            </a:r>
            <a:r>
              <a:rPr lang="fi-FI" dirty="0" err="1" smtClean="0"/>
              <a:t>volcanic</a:t>
            </a:r>
            <a:r>
              <a:rPr lang="fi-FI" dirty="0" smtClean="0"/>
              <a:t> </a:t>
            </a:r>
            <a:r>
              <a:rPr lang="fi-FI" dirty="0" err="1" smtClean="0"/>
              <a:t>ash</a:t>
            </a:r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48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745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Ceilometer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5</a:t>
            </a:fld>
            <a:endParaRPr lang="fi-FI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329535" y="877495"/>
            <a:ext cx="4042792" cy="293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i-FI" sz="2400" kern="0" dirty="0"/>
              <a:t>Solid-state laser</a:t>
            </a:r>
          </a:p>
          <a:p>
            <a:pPr eaLnBrk="1" hangingPunct="1"/>
            <a:r>
              <a:rPr lang="en-GB" altLang="fi-FI" sz="2400" kern="0" dirty="0"/>
              <a:t>Resolution:</a:t>
            </a:r>
          </a:p>
          <a:p>
            <a:pPr eaLnBrk="1" hangingPunct="1"/>
            <a:r>
              <a:rPr lang="en-GB" altLang="fi-FI" sz="2400" kern="0" dirty="0"/>
              <a:t>	&lt;30 m vertical</a:t>
            </a:r>
          </a:p>
          <a:p>
            <a:pPr eaLnBrk="1" hangingPunct="1"/>
            <a:r>
              <a:rPr lang="fi-FI" altLang="fi-FI" sz="2400" kern="0" dirty="0"/>
              <a:t>	&lt;30 s  </a:t>
            </a:r>
            <a:r>
              <a:rPr lang="fi-FI" altLang="fi-FI" sz="2400" kern="0" dirty="0" err="1"/>
              <a:t>time</a:t>
            </a:r>
            <a:endParaRPr lang="fi-FI" altLang="fi-FI" sz="2400" kern="0" dirty="0"/>
          </a:p>
          <a:p>
            <a:pPr eaLnBrk="1" hangingPunct="1"/>
            <a:endParaRPr lang="fi-FI" altLang="fi-FI" sz="2400" kern="0" dirty="0"/>
          </a:p>
          <a:p>
            <a:pPr eaLnBrk="1" hangingPunct="1"/>
            <a:r>
              <a:rPr lang="fi-FI" altLang="fi-FI" sz="2400" kern="0" dirty="0" err="1"/>
              <a:t>Provide</a:t>
            </a:r>
            <a:r>
              <a:rPr lang="fi-FI" altLang="fi-FI" sz="2400" kern="0" dirty="0"/>
              <a:t>:</a:t>
            </a:r>
          </a:p>
          <a:p>
            <a:pPr eaLnBrk="1" hangingPunct="1"/>
            <a:r>
              <a:rPr lang="fi-FI" altLang="fi-FI" sz="2400" kern="0" dirty="0"/>
              <a:t>	</a:t>
            </a:r>
            <a:r>
              <a:rPr lang="fi-FI" altLang="fi-FI" sz="2400" kern="0" dirty="0" err="1"/>
              <a:t>Cloud</a:t>
            </a:r>
            <a:r>
              <a:rPr lang="fi-FI" altLang="fi-FI" sz="2400" kern="0" dirty="0"/>
              <a:t> </a:t>
            </a:r>
            <a:r>
              <a:rPr lang="fi-FI" altLang="fi-FI" sz="2400" kern="0" dirty="0" err="1"/>
              <a:t>base</a:t>
            </a:r>
            <a:endParaRPr lang="fi-FI" altLang="fi-FI" sz="2400" kern="0" dirty="0"/>
          </a:p>
          <a:p>
            <a:pPr eaLnBrk="1" hangingPunct="1"/>
            <a:r>
              <a:rPr lang="fi-FI" altLang="fi-FI" sz="2400" kern="0" dirty="0"/>
              <a:t>	</a:t>
            </a:r>
            <a:r>
              <a:rPr lang="fi-FI" altLang="fi-FI" sz="2400" kern="0" dirty="0" err="1"/>
              <a:t>Cloud</a:t>
            </a:r>
            <a:r>
              <a:rPr lang="fi-FI" altLang="fi-FI" sz="2400" kern="0" dirty="0"/>
              <a:t> </a:t>
            </a:r>
            <a:r>
              <a:rPr lang="fi-FI" altLang="fi-FI" sz="2400" kern="0" dirty="0" err="1"/>
              <a:t>coverage</a:t>
            </a:r>
            <a:endParaRPr lang="fi-FI" altLang="fi-FI" sz="2400" kern="0" dirty="0"/>
          </a:p>
          <a:p>
            <a:pPr eaLnBrk="1" hangingPunct="1"/>
            <a:endParaRPr lang="fi-FI" altLang="fi-FI" sz="2400" kern="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002524" y="474090"/>
            <a:ext cx="3869476" cy="5137438"/>
            <a:chOff x="6522026" y="1069704"/>
            <a:chExt cx="2367925" cy="31438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8" r="35622"/>
            <a:stretch/>
          </p:blipFill>
          <p:spPr>
            <a:xfrm>
              <a:off x="7767292" y="1450798"/>
              <a:ext cx="1122659" cy="275293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1" t="2816" r="23776"/>
            <a:stretch/>
          </p:blipFill>
          <p:spPr>
            <a:xfrm>
              <a:off x="6522026" y="1437383"/>
              <a:ext cx="1245266" cy="276634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>
              <a:off x="6522026" y="1437383"/>
              <a:ext cx="2367925" cy="2776175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22026" y="1069704"/>
              <a:ext cx="2367924" cy="35785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Ceilometer: &lt;30 k€</a:t>
              </a:r>
              <a:endParaRPr lang="en-US" sz="3200" dirty="0"/>
            </a:p>
          </p:txBody>
        </p:sp>
      </p:grpSp>
      <p:cxnSp>
        <p:nvCxnSpPr>
          <p:cNvPr id="15" name="Straight Arrow Connector 14"/>
          <p:cNvCxnSpPr/>
          <p:nvPr/>
        </p:nvCxnSpPr>
        <p:spPr bwMode="auto">
          <a:xfrm>
            <a:off x="2439573" y="4773858"/>
            <a:ext cx="58275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Oval 15"/>
          <p:cNvSpPr/>
          <p:nvPr/>
        </p:nvSpPr>
        <p:spPr bwMode="auto">
          <a:xfrm>
            <a:off x="3206915" y="4629842"/>
            <a:ext cx="144016" cy="28803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914894" y="5383236"/>
            <a:ext cx="564556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914893" y="5056264"/>
            <a:ext cx="0" cy="3269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141403" y="503508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Signal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11"/>
          <a:stretch/>
        </p:blipFill>
        <p:spPr>
          <a:xfrm>
            <a:off x="444058" y="4503366"/>
            <a:ext cx="373326" cy="594819"/>
          </a:xfrm>
          <a:prstGeom prst="rect">
            <a:avLst/>
          </a:prstGeom>
        </p:spPr>
      </p:pic>
      <p:sp>
        <p:nvSpPr>
          <p:cNvPr id="21" name="Cloud Callout 20"/>
          <p:cNvSpPr/>
          <p:nvPr/>
        </p:nvSpPr>
        <p:spPr>
          <a:xfrm>
            <a:off x="4807522" y="4619026"/>
            <a:ext cx="457200" cy="349567"/>
          </a:xfrm>
          <a:prstGeom prst="cloud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 21"/>
          <p:cNvSpPr/>
          <p:nvPr/>
        </p:nvSpPr>
        <p:spPr bwMode="auto">
          <a:xfrm>
            <a:off x="928936" y="5351407"/>
            <a:ext cx="1133108" cy="53009"/>
          </a:xfrm>
          <a:custGeom>
            <a:avLst/>
            <a:gdLst>
              <a:gd name="connsiteX0" fmla="*/ 0 w 1133108"/>
              <a:gd name="connsiteY0" fmla="*/ 6626 h 53009"/>
              <a:gd name="connsiteX1" fmla="*/ 72887 w 1133108"/>
              <a:gd name="connsiteY1" fmla="*/ 26504 h 53009"/>
              <a:gd name="connsiteX2" fmla="*/ 112644 w 1133108"/>
              <a:gd name="connsiteY2" fmla="*/ 6626 h 53009"/>
              <a:gd name="connsiteX3" fmla="*/ 172279 w 1133108"/>
              <a:gd name="connsiteY3" fmla="*/ 0 h 53009"/>
              <a:gd name="connsiteX4" fmla="*/ 238539 w 1133108"/>
              <a:gd name="connsiteY4" fmla="*/ 19878 h 53009"/>
              <a:gd name="connsiteX5" fmla="*/ 258418 w 1133108"/>
              <a:gd name="connsiteY5" fmla="*/ 13252 h 53009"/>
              <a:gd name="connsiteX6" fmla="*/ 284922 w 1133108"/>
              <a:gd name="connsiteY6" fmla="*/ 19878 h 53009"/>
              <a:gd name="connsiteX7" fmla="*/ 304800 w 1133108"/>
              <a:gd name="connsiteY7" fmla="*/ 26504 h 53009"/>
              <a:gd name="connsiteX8" fmla="*/ 351183 w 1133108"/>
              <a:gd name="connsiteY8" fmla="*/ 33131 h 53009"/>
              <a:gd name="connsiteX9" fmla="*/ 390939 w 1133108"/>
              <a:gd name="connsiteY9" fmla="*/ 19878 h 53009"/>
              <a:gd name="connsiteX10" fmla="*/ 410818 w 1133108"/>
              <a:gd name="connsiteY10" fmla="*/ 13252 h 53009"/>
              <a:gd name="connsiteX11" fmla="*/ 463826 w 1133108"/>
              <a:gd name="connsiteY11" fmla="*/ 0 h 53009"/>
              <a:gd name="connsiteX12" fmla="*/ 496957 w 1133108"/>
              <a:gd name="connsiteY12" fmla="*/ 6626 h 53009"/>
              <a:gd name="connsiteX13" fmla="*/ 516835 w 1133108"/>
              <a:gd name="connsiteY13" fmla="*/ 13252 h 53009"/>
              <a:gd name="connsiteX14" fmla="*/ 536713 w 1133108"/>
              <a:gd name="connsiteY14" fmla="*/ 6626 h 53009"/>
              <a:gd name="connsiteX15" fmla="*/ 576470 w 1133108"/>
              <a:gd name="connsiteY15" fmla="*/ 26504 h 53009"/>
              <a:gd name="connsiteX16" fmla="*/ 602974 w 1133108"/>
              <a:gd name="connsiteY16" fmla="*/ 19878 h 53009"/>
              <a:gd name="connsiteX17" fmla="*/ 642731 w 1133108"/>
              <a:gd name="connsiteY17" fmla="*/ 33131 h 53009"/>
              <a:gd name="connsiteX18" fmla="*/ 675861 w 1133108"/>
              <a:gd name="connsiteY18" fmla="*/ 13252 h 53009"/>
              <a:gd name="connsiteX19" fmla="*/ 682487 w 1133108"/>
              <a:gd name="connsiteY19" fmla="*/ 39757 h 53009"/>
              <a:gd name="connsiteX20" fmla="*/ 728870 w 1133108"/>
              <a:gd name="connsiteY20" fmla="*/ 13252 h 53009"/>
              <a:gd name="connsiteX21" fmla="*/ 748748 w 1133108"/>
              <a:gd name="connsiteY21" fmla="*/ 19878 h 53009"/>
              <a:gd name="connsiteX22" fmla="*/ 768626 w 1133108"/>
              <a:gd name="connsiteY22" fmla="*/ 13252 h 53009"/>
              <a:gd name="connsiteX23" fmla="*/ 821635 w 1133108"/>
              <a:gd name="connsiteY23" fmla="*/ 33131 h 53009"/>
              <a:gd name="connsiteX24" fmla="*/ 828261 w 1133108"/>
              <a:gd name="connsiteY24" fmla="*/ 53009 h 53009"/>
              <a:gd name="connsiteX25" fmla="*/ 848139 w 1133108"/>
              <a:gd name="connsiteY25" fmla="*/ 46383 h 53009"/>
              <a:gd name="connsiteX26" fmla="*/ 887896 w 1133108"/>
              <a:gd name="connsiteY26" fmla="*/ 19878 h 53009"/>
              <a:gd name="connsiteX27" fmla="*/ 927652 w 1133108"/>
              <a:gd name="connsiteY27" fmla="*/ 19878 h 53009"/>
              <a:gd name="connsiteX28" fmla="*/ 940905 w 1133108"/>
              <a:gd name="connsiteY28" fmla="*/ 33131 h 53009"/>
              <a:gd name="connsiteX29" fmla="*/ 960783 w 1133108"/>
              <a:gd name="connsiteY29" fmla="*/ 39757 h 53009"/>
              <a:gd name="connsiteX30" fmla="*/ 1000539 w 1133108"/>
              <a:gd name="connsiteY30" fmla="*/ 39757 h 53009"/>
              <a:gd name="connsiteX31" fmla="*/ 1020418 w 1133108"/>
              <a:gd name="connsiteY31" fmla="*/ 33131 h 53009"/>
              <a:gd name="connsiteX32" fmla="*/ 1053548 w 1133108"/>
              <a:gd name="connsiteY32" fmla="*/ 13252 h 53009"/>
              <a:gd name="connsiteX33" fmla="*/ 1060174 w 1133108"/>
              <a:gd name="connsiteY33" fmla="*/ 33131 h 53009"/>
              <a:gd name="connsiteX34" fmla="*/ 1093305 w 1133108"/>
              <a:gd name="connsiteY34" fmla="*/ 13252 h 53009"/>
              <a:gd name="connsiteX35" fmla="*/ 1113183 w 1133108"/>
              <a:gd name="connsiteY35" fmla="*/ 6626 h 53009"/>
              <a:gd name="connsiteX36" fmla="*/ 1119809 w 1133108"/>
              <a:gd name="connsiteY36" fmla="*/ 26504 h 53009"/>
              <a:gd name="connsiteX37" fmla="*/ 1133061 w 1133108"/>
              <a:gd name="connsiteY37" fmla="*/ 46383 h 53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33108" h="53009">
                <a:moveTo>
                  <a:pt x="0" y="6626"/>
                </a:moveTo>
                <a:cubicBezTo>
                  <a:pt x="24296" y="13252"/>
                  <a:pt x="47957" y="22943"/>
                  <a:pt x="72887" y="26504"/>
                </a:cubicBezTo>
                <a:cubicBezTo>
                  <a:pt x="90963" y="29086"/>
                  <a:pt x="97623" y="10381"/>
                  <a:pt x="112644" y="6626"/>
                </a:cubicBezTo>
                <a:cubicBezTo>
                  <a:pt x="132048" y="1775"/>
                  <a:pt x="152401" y="2209"/>
                  <a:pt x="172279" y="0"/>
                </a:cubicBezTo>
                <a:cubicBezTo>
                  <a:pt x="216861" y="29721"/>
                  <a:pt x="198157" y="31416"/>
                  <a:pt x="238539" y="19878"/>
                </a:cubicBezTo>
                <a:cubicBezTo>
                  <a:pt x="245255" y="17959"/>
                  <a:pt x="251792" y="15461"/>
                  <a:pt x="258418" y="13252"/>
                </a:cubicBezTo>
                <a:cubicBezTo>
                  <a:pt x="267253" y="15461"/>
                  <a:pt x="276166" y="17376"/>
                  <a:pt x="284922" y="19878"/>
                </a:cubicBezTo>
                <a:cubicBezTo>
                  <a:pt x="291638" y="21797"/>
                  <a:pt x="297951" y="25134"/>
                  <a:pt x="304800" y="26504"/>
                </a:cubicBezTo>
                <a:cubicBezTo>
                  <a:pt x="320115" y="29567"/>
                  <a:pt x="335722" y="30922"/>
                  <a:pt x="351183" y="33131"/>
                </a:cubicBezTo>
                <a:lnTo>
                  <a:pt x="390939" y="19878"/>
                </a:lnTo>
                <a:cubicBezTo>
                  <a:pt x="397565" y="17669"/>
                  <a:pt x="403969" y="14622"/>
                  <a:pt x="410818" y="13252"/>
                </a:cubicBezTo>
                <a:cubicBezTo>
                  <a:pt x="450797" y="5256"/>
                  <a:pt x="433264" y="10187"/>
                  <a:pt x="463826" y="0"/>
                </a:cubicBezTo>
                <a:cubicBezTo>
                  <a:pt x="489712" y="25884"/>
                  <a:pt x="462550" y="6626"/>
                  <a:pt x="496957" y="6626"/>
                </a:cubicBezTo>
                <a:cubicBezTo>
                  <a:pt x="503941" y="6626"/>
                  <a:pt x="510209" y="11043"/>
                  <a:pt x="516835" y="13252"/>
                </a:cubicBezTo>
                <a:cubicBezTo>
                  <a:pt x="523461" y="11043"/>
                  <a:pt x="529729" y="6626"/>
                  <a:pt x="536713" y="6626"/>
                </a:cubicBezTo>
                <a:cubicBezTo>
                  <a:pt x="550431" y="6626"/>
                  <a:pt x="566419" y="19803"/>
                  <a:pt x="576470" y="26504"/>
                </a:cubicBezTo>
                <a:cubicBezTo>
                  <a:pt x="585305" y="24295"/>
                  <a:pt x="593913" y="18972"/>
                  <a:pt x="602974" y="19878"/>
                </a:cubicBezTo>
                <a:cubicBezTo>
                  <a:pt x="616874" y="21268"/>
                  <a:pt x="642731" y="33131"/>
                  <a:pt x="642731" y="33131"/>
                </a:cubicBezTo>
                <a:cubicBezTo>
                  <a:pt x="646634" y="29228"/>
                  <a:pt x="666030" y="5879"/>
                  <a:pt x="675861" y="13252"/>
                </a:cubicBezTo>
                <a:cubicBezTo>
                  <a:pt x="683146" y="18716"/>
                  <a:pt x="680278" y="30922"/>
                  <a:pt x="682487" y="39757"/>
                </a:cubicBezTo>
                <a:cubicBezTo>
                  <a:pt x="697948" y="30922"/>
                  <a:pt x="711814" y="18369"/>
                  <a:pt x="728870" y="13252"/>
                </a:cubicBezTo>
                <a:cubicBezTo>
                  <a:pt x="735560" y="11245"/>
                  <a:pt x="741764" y="19878"/>
                  <a:pt x="748748" y="19878"/>
                </a:cubicBezTo>
                <a:cubicBezTo>
                  <a:pt x="755732" y="19878"/>
                  <a:pt x="762000" y="15461"/>
                  <a:pt x="768626" y="13252"/>
                </a:cubicBezTo>
                <a:cubicBezTo>
                  <a:pt x="811550" y="56172"/>
                  <a:pt x="732340" y="-17897"/>
                  <a:pt x="821635" y="33131"/>
                </a:cubicBezTo>
                <a:cubicBezTo>
                  <a:pt x="827699" y="36596"/>
                  <a:pt x="826052" y="46383"/>
                  <a:pt x="828261" y="53009"/>
                </a:cubicBezTo>
                <a:cubicBezTo>
                  <a:pt x="834887" y="50800"/>
                  <a:pt x="842328" y="50257"/>
                  <a:pt x="848139" y="46383"/>
                </a:cubicBezTo>
                <a:cubicBezTo>
                  <a:pt x="897773" y="13293"/>
                  <a:pt x="840632" y="35633"/>
                  <a:pt x="887896" y="19878"/>
                </a:cubicBezTo>
                <a:cubicBezTo>
                  <a:pt x="918281" y="50265"/>
                  <a:pt x="879515" y="19878"/>
                  <a:pt x="927652" y="19878"/>
                </a:cubicBezTo>
                <a:cubicBezTo>
                  <a:pt x="933900" y="19878"/>
                  <a:pt x="935548" y="29917"/>
                  <a:pt x="940905" y="33131"/>
                </a:cubicBezTo>
                <a:cubicBezTo>
                  <a:pt x="946894" y="36725"/>
                  <a:pt x="954157" y="37548"/>
                  <a:pt x="960783" y="39757"/>
                </a:cubicBezTo>
                <a:cubicBezTo>
                  <a:pt x="1013791" y="22088"/>
                  <a:pt x="947531" y="39757"/>
                  <a:pt x="1000539" y="39757"/>
                </a:cubicBezTo>
                <a:cubicBezTo>
                  <a:pt x="1007524" y="39757"/>
                  <a:pt x="1013792" y="35340"/>
                  <a:pt x="1020418" y="33131"/>
                </a:cubicBezTo>
                <a:cubicBezTo>
                  <a:pt x="1025786" y="27763"/>
                  <a:pt x="1042079" y="7517"/>
                  <a:pt x="1053548" y="13252"/>
                </a:cubicBezTo>
                <a:cubicBezTo>
                  <a:pt x="1059795" y="16376"/>
                  <a:pt x="1057965" y="26505"/>
                  <a:pt x="1060174" y="33131"/>
                </a:cubicBezTo>
                <a:cubicBezTo>
                  <a:pt x="1116490" y="14356"/>
                  <a:pt x="1047822" y="40541"/>
                  <a:pt x="1093305" y="13252"/>
                </a:cubicBezTo>
                <a:cubicBezTo>
                  <a:pt x="1099294" y="9659"/>
                  <a:pt x="1106557" y="8835"/>
                  <a:pt x="1113183" y="6626"/>
                </a:cubicBezTo>
                <a:cubicBezTo>
                  <a:pt x="1115392" y="13252"/>
                  <a:pt x="1116216" y="20515"/>
                  <a:pt x="1119809" y="26504"/>
                </a:cubicBezTo>
                <a:cubicBezTo>
                  <a:pt x="1134623" y="51194"/>
                  <a:pt x="1133061" y="30018"/>
                  <a:pt x="1133061" y="46383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762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Ceilometer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6</a:t>
            </a:fld>
            <a:endParaRPr lang="fi-FI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329535" y="877495"/>
            <a:ext cx="4042792" cy="293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i-FI" sz="2400" kern="0" dirty="0"/>
              <a:t>Solid-state laser</a:t>
            </a:r>
          </a:p>
          <a:p>
            <a:pPr eaLnBrk="1" hangingPunct="1"/>
            <a:r>
              <a:rPr lang="en-GB" altLang="fi-FI" sz="2400" kern="0" dirty="0"/>
              <a:t>Resolution:</a:t>
            </a:r>
          </a:p>
          <a:p>
            <a:pPr eaLnBrk="1" hangingPunct="1"/>
            <a:r>
              <a:rPr lang="en-GB" altLang="fi-FI" sz="2400" kern="0" dirty="0"/>
              <a:t>	&lt;30 m vertical</a:t>
            </a:r>
          </a:p>
          <a:p>
            <a:pPr eaLnBrk="1" hangingPunct="1"/>
            <a:r>
              <a:rPr lang="fi-FI" altLang="fi-FI" sz="2400" kern="0" dirty="0"/>
              <a:t>	&lt;30 s  </a:t>
            </a:r>
            <a:r>
              <a:rPr lang="fi-FI" altLang="fi-FI" sz="2400" kern="0" dirty="0" err="1"/>
              <a:t>time</a:t>
            </a:r>
            <a:endParaRPr lang="fi-FI" altLang="fi-FI" sz="2400" kern="0" dirty="0"/>
          </a:p>
          <a:p>
            <a:pPr eaLnBrk="1" hangingPunct="1"/>
            <a:endParaRPr lang="fi-FI" altLang="fi-FI" sz="2400" kern="0" dirty="0"/>
          </a:p>
          <a:p>
            <a:pPr eaLnBrk="1" hangingPunct="1"/>
            <a:r>
              <a:rPr lang="fi-FI" altLang="fi-FI" sz="2400" kern="0" dirty="0" err="1"/>
              <a:t>Provide</a:t>
            </a:r>
            <a:r>
              <a:rPr lang="fi-FI" altLang="fi-FI" sz="2400" kern="0" dirty="0"/>
              <a:t>:</a:t>
            </a:r>
          </a:p>
          <a:p>
            <a:pPr eaLnBrk="1" hangingPunct="1"/>
            <a:r>
              <a:rPr lang="fi-FI" altLang="fi-FI" sz="2400" kern="0" dirty="0"/>
              <a:t>	</a:t>
            </a:r>
            <a:r>
              <a:rPr lang="fi-FI" altLang="fi-FI" sz="2400" kern="0" dirty="0" err="1"/>
              <a:t>Cloud</a:t>
            </a:r>
            <a:r>
              <a:rPr lang="fi-FI" altLang="fi-FI" sz="2400" kern="0" dirty="0"/>
              <a:t> </a:t>
            </a:r>
            <a:r>
              <a:rPr lang="fi-FI" altLang="fi-FI" sz="2400" kern="0" dirty="0" err="1"/>
              <a:t>base</a:t>
            </a:r>
            <a:endParaRPr lang="fi-FI" altLang="fi-FI" sz="2400" kern="0" dirty="0"/>
          </a:p>
          <a:p>
            <a:pPr eaLnBrk="1" hangingPunct="1"/>
            <a:r>
              <a:rPr lang="fi-FI" altLang="fi-FI" sz="2400" kern="0" dirty="0"/>
              <a:t>	</a:t>
            </a:r>
            <a:r>
              <a:rPr lang="fi-FI" altLang="fi-FI" sz="2400" kern="0" dirty="0" err="1"/>
              <a:t>Cloud</a:t>
            </a:r>
            <a:r>
              <a:rPr lang="fi-FI" altLang="fi-FI" sz="2400" kern="0" dirty="0"/>
              <a:t> </a:t>
            </a:r>
            <a:r>
              <a:rPr lang="fi-FI" altLang="fi-FI" sz="2400" kern="0" dirty="0" err="1"/>
              <a:t>coverage</a:t>
            </a:r>
            <a:endParaRPr lang="fi-FI" altLang="fi-FI" sz="2400" kern="0" dirty="0"/>
          </a:p>
          <a:p>
            <a:pPr eaLnBrk="1" hangingPunct="1"/>
            <a:endParaRPr lang="fi-FI" altLang="fi-FI" sz="2400" kern="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002524" y="474090"/>
            <a:ext cx="3869476" cy="5137438"/>
            <a:chOff x="6522026" y="1069704"/>
            <a:chExt cx="2367925" cy="31438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8" r="35622"/>
            <a:stretch/>
          </p:blipFill>
          <p:spPr>
            <a:xfrm>
              <a:off x="7767292" y="1450798"/>
              <a:ext cx="1122659" cy="275293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1" t="2816" r="23776"/>
            <a:stretch/>
          </p:blipFill>
          <p:spPr>
            <a:xfrm>
              <a:off x="6522026" y="1437383"/>
              <a:ext cx="1245266" cy="276634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>
              <a:off x="6522026" y="1437383"/>
              <a:ext cx="2367925" cy="2776175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22026" y="1069704"/>
              <a:ext cx="2367924" cy="35785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Ceilometer: &lt;30 k€</a:t>
              </a:r>
              <a:endParaRPr lang="en-US" sz="3200" dirty="0"/>
            </a:p>
          </p:txBody>
        </p:sp>
      </p:grpSp>
      <p:cxnSp>
        <p:nvCxnSpPr>
          <p:cNvPr id="15" name="Straight Arrow Connector 14"/>
          <p:cNvCxnSpPr/>
          <p:nvPr/>
        </p:nvCxnSpPr>
        <p:spPr bwMode="auto">
          <a:xfrm>
            <a:off x="3737676" y="4773858"/>
            <a:ext cx="58275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Oval 15"/>
          <p:cNvSpPr/>
          <p:nvPr/>
        </p:nvSpPr>
        <p:spPr bwMode="auto">
          <a:xfrm>
            <a:off x="4480222" y="4634093"/>
            <a:ext cx="144016" cy="28803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914894" y="5383236"/>
            <a:ext cx="564556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914893" y="5056264"/>
            <a:ext cx="0" cy="3269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141403" y="503508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Signal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11"/>
          <a:stretch/>
        </p:blipFill>
        <p:spPr>
          <a:xfrm>
            <a:off x="444058" y="4503366"/>
            <a:ext cx="373326" cy="594819"/>
          </a:xfrm>
          <a:prstGeom prst="rect">
            <a:avLst/>
          </a:prstGeom>
        </p:spPr>
      </p:pic>
      <p:sp>
        <p:nvSpPr>
          <p:cNvPr id="21" name="Cloud Callout 20"/>
          <p:cNvSpPr/>
          <p:nvPr/>
        </p:nvSpPr>
        <p:spPr>
          <a:xfrm>
            <a:off x="4807522" y="4619026"/>
            <a:ext cx="457200" cy="349567"/>
          </a:xfrm>
          <a:prstGeom prst="cloud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 22"/>
          <p:cNvSpPr/>
          <p:nvPr/>
        </p:nvSpPr>
        <p:spPr bwMode="auto">
          <a:xfrm>
            <a:off x="914894" y="5351407"/>
            <a:ext cx="1133108" cy="53009"/>
          </a:xfrm>
          <a:custGeom>
            <a:avLst/>
            <a:gdLst>
              <a:gd name="connsiteX0" fmla="*/ 0 w 1133108"/>
              <a:gd name="connsiteY0" fmla="*/ 6626 h 53009"/>
              <a:gd name="connsiteX1" fmla="*/ 72887 w 1133108"/>
              <a:gd name="connsiteY1" fmla="*/ 26504 h 53009"/>
              <a:gd name="connsiteX2" fmla="*/ 112644 w 1133108"/>
              <a:gd name="connsiteY2" fmla="*/ 6626 h 53009"/>
              <a:gd name="connsiteX3" fmla="*/ 172279 w 1133108"/>
              <a:gd name="connsiteY3" fmla="*/ 0 h 53009"/>
              <a:gd name="connsiteX4" fmla="*/ 238539 w 1133108"/>
              <a:gd name="connsiteY4" fmla="*/ 19878 h 53009"/>
              <a:gd name="connsiteX5" fmla="*/ 258418 w 1133108"/>
              <a:gd name="connsiteY5" fmla="*/ 13252 h 53009"/>
              <a:gd name="connsiteX6" fmla="*/ 284922 w 1133108"/>
              <a:gd name="connsiteY6" fmla="*/ 19878 h 53009"/>
              <a:gd name="connsiteX7" fmla="*/ 304800 w 1133108"/>
              <a:gd name="connsiteY7" fmla="*/ 26504 h 53009"/>
              <a:gd name="connsiteX8" fmla="*/ 351183 w 1133108"/>
              <a:gd name="connsiteY8" fmla="*/ 33131 h 53009"/>
              <a:gd name="connsiteX9" fmla="*/ 390939 w 1133108"/>
              <a:gd name="connsiteY9" fmla="*/ 19878 h 53009"/>
              <a:gd name="connsiteX10" fmla="*/ 410818 w 1133108"/>
              <a:gd name="connsiteY10" fmla="*/ 13252 h 53009"/>
              <a:gd name="connsiteX11" fmla="*/ 463826 w 1133108"/>
              <a:gd name="connsiteY11" fmla="*/ 0 h 53009"/>
              <a:gd name="connsiteX12" fmla="*/ 496957 w 1133108"/>
              <a:gd name="connsiteY12" fmla="*/ 6626 h 53009"/>
              <a:gd name="connsiteX13" fmla="*/ 516835 w 1133108"/>
              <a:gd name="connsiteY13" fmla="*/ 13252 h 53009"/>
              <a:gd name="connsiteX14" fmla="*/ 536713 w 1133108"/>
              <a:gd name="connsiteY14" fmla="*/ 6626 h 53009"/>
              <a:gd name="connsiteX15" fmla="*/ 576470 w 1133108"/>
              <a:gd name="connsiteY15" fmla="*/ 26504 h 53009"/>
              <a:gd name="connsiteX16" fmla="*/ 602974 w 1133108"/>
              <a:gd name="connsiteY16" fmla="*/ 19878 h 53009"/>
              <a:gd name="connsiteX17" fmla="*/ 642731 w 1133108"/>
              <a:gd name="connsiteY17" fmla="*/ 33131 h 53009"/>
              <a:gd name="connsiteX18" fmla="*/ 675861 w 1133108"/>
              <a:gd name="connsiteY18" fmla="*/ 13252 h 53009"/>
              <a:gd name="connsiteX19" fmla="*/ 682487 w 1133108"/>
              <a:gd name="connsiteY19" fmla="*/ 39757 h 53009"/>
              <a:gd name="connsiteX20" fmla="*/ 728870 w 1133108"/>
              <a:gd name="connsiteY20" fmla="*/ 13252 h 53009"/>
              <a:gd name="connsiteX21" fmla="*/ 748748 w 1133108"/>
              <a:gd name="connsiteY21" fmla="*/ 19878 h 53009"/>
              <a:gd name="connsiteX22" fmla="*/ 768626 w 1133108"/>
              <a:gd name="connsiteY22" fmla="*/ 13252 h 53009"/>
              <a:gd name="connsiteX23" fmla="*/ 821635 w 1133108"/>
              <a:gd name="connsiteY23" fmla="*/ 33131 h 53009"/>
              <a:gd name="connsiteX24" fmla="*/ 828261 w 1133108"/>
              <a:gd name="connsiteY24" fmla="*/ 53009 h 53009"/>
              <a:gd name="connsiteX25" fmla="*/ 848139 w 1133108"/>
              <a:gd name="connsiteY25" fmla="*/ 46383 h 53009"/>
              <a:gd name="connsiteX26" fmla="*/ 887896 w 1133108"/>
              <a:gd name="connsiteY26" fmla="*/ 19878 h 53009"/>
              <a:gd name="connsiteX27" fmla="*/ 927652 w 1133108"/>
              <a:gd name="connsiteY27" fmla="*/ 19878 h 53009"/>
              <a:gd name="connsiteX28" fmla="*/ 940905 w 1133108"/>
              <a:gd name="connsiteY28" fmla="*/ 33131 h 53009"/>
              <a:gd name="connsiteX29" fmla="*/ 960783 w 1133108"/>
              <a:gd name="connsiteY29" fmla="*/ 39757 h 53009"/>
              <a:gd name="connsiteX30" fmla="*/ 1000539 w 1133108"/>
              <a:gd name="connsiteY30" fmla="*/ 39757 h 53009"/>
              <a:gd name="connsiteX31" fmla="*/ 1020418 w 1133108"/>
              <a:gd name="connsiteY31" fmla="*/ 33131 h 53009"/>
              <a:gd name="connsiteX32" fmla="*/ 1053548 w 1133108"/>
              <a:gd name="connsiteY32" fmla="*/ 13252 h 53009"/>
              <a:gd name="connsiteX33" fmla="*/ 1060174 w 1133108"/>
              <a:gd name="connsiteY33" fmla="*/ 33131 h 53009"/>
              <a:gd name="connsiteX34" fmla="*/ 1093305 w 1133108"/>
              <a:gd name="connsiteY34" fmla="*/ 13252 h 53009"/>
              <a:gd name="connsiteX35" fmla="*/ 1113183 w 1133108"/>
              <a:gd name="connsiteY35" fmla="*/ 6626 h 53009"/>
              <a:gd name="connsiteX36" fmla="*/ 1119809 w 1133108"/>
              <a:gd name="connsiteY36" fmla="*/ 26504 h 53009"/>
              <a:gd name="connsiteX37" fmla="*/ 1133061 w 1133108"/>
              <a:gd name="connsiteY37" fmla="*/ 46383 h 53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33108" h="53009">
                <a:moveTo>
                  <a:pt x="0" y="6626"/>
                </a:moveTo>
                <a:cubicBezTo>
                  <a:pt x="24296" y="13252"/>
                  <a:pt x="47957" y="22943"/>
                  <a:pt x="72887" y="26504"/>
                </a:cubicBezTo>
                <a:cubicBezTo>
                  <a:pt x="90963" y="29086"/>
                  <a:pt x="97623" y="10381"/>
                  <a:pt x="112644" y="6626"/>
                </a:cubicBezTo>
                <a:cubicBezTo>
                  <a:pt x="132048" y="1775"/>
                  <a:pt x="152401" y="2209"/>
                  <a:pt x="172279" y="0"/>
                </a:cubicBezTo>
                <a:cubicBezTo>
                  <a:pt x="216861" y="29721"/>
                  <a:pt x="198157" y="31416"/>
                  <a:pt x="238539" y="19878"/>
                </a:cubicBezTo>
                <a:cubicBezTo>
                  <a:pt x="245255" y="17959"/>
                  <a:pt x="251792" y="15461"/>
                  <a:pt x="258418" y="13252"/>
                </a:cubicBezTo>
                <a:cubicBezTo>
                  <a:pt x="267253" y="15461"/>
                  <a:pt x="276166" y="17376"/>
                  <a:pt x="284922" y="19878"/>
                </a:cubicBezTo>
                <a:cubicBezTo>
                  <a:pt x="291638" y="21797"/>
                  <a:pt x="297951" y="25134"/>
                  <a:pt x="304800" y="26504"/>
                </a:cubicBezTo>
                <a:cubicBezTo>
                  <a:pt x="320115" y="29567"/>
                  <a:pt x="335722" y="30922"/>
                  <a:pt x="351183" y="33131"/>
                </a:cubicBezTo>
                <a:lnTo>
                  <a:pt x="390939" y="19878"/>
                </a:lnTo>
                <a:cubicBezTo>
                  <a:pt x="397565" y="17669"/>
                  <a:pt x="403969" y="14622"/>
                  <a:pt x="410818" y="13252"/>
                </a:cubicBezTo>
                <a:cubicBezTo>
                  <a:pt x="450797" y="5256"/>
                  <a:pt x="433264" y="10187"/>
                  <a:pt x="463826" y="0"/>
                </a:cubicBezTo>
                <a:cubicBezTo>
                  <a:pt x="489712" y="25884"/>
                  <a:pt x="462550" y="6626"/>
                  <a:pt x="496957" y="6626"/>
                </a:cubicBezTo>
                <a:cubicBezTo>
                  <a:pt x="503941" y="6626"/>
                  <a:pt x="510209" y="11043"/>
                  <a:pt x="516835" y="13252"/>
                </a:cubicBezTo>
                <a:cubicBezTo>
                  <a:pt x="523461" y="11043"/>
                  <a:pt x="529729" y="6626"/>
                  <a:pt x="536713" y="6626"/>
                </a:cubicBezTo>
                <a:cubicBezTo>
                  <a:pt x="550431" y="6626"/>
                  <a:pt x="566419" y="19803"/>
                  <a:pt x="576470" y="26504"/>
                </a:cubicBezTo>
                <a:cubicBezTo>
                  <a:pt x="585305" y="24295"/>
                  <a:pt x="593913" y="18972"/>
                  <a:pt x="602974" y="19878"/>
                </a:cubicBezTo>
                <a:cubicBezTo>
                  <a:pt x="616874" y="21268"/>
                  <a:pt x="642731" y="33131"/>
                  <a:pt x="642731" y="33131"/>
                </a:cubicBezTo>
                <a:cubicBezTo>
                  <a:pt x="646634" y="29228"/>
                  <a:pt x="666030" y="5879"/>
                  <a:pt x="675861" y="13252"/>
                </a:cubicBezTo>
                <a:cubicBezTo>
                  <a:pt x="683146" y="18716"/>
                  <a:pt x="680278" y="30922"/>
                  <a:pt x="682487" y="39757"/>
                </a:cubicBezTo>
                <a:cubicBezTo>
                  <a:pt x="697948" y="30922"/>
                  <a:pt x="711814" y="18369"/>
                  <a:pt x="728870" y="13252"/>
                </a:cubicBezTo>
                <a:cubicBezTo>
                  <a:pt x="735560" y="11245"/>
                  <a:pt x="741764" y="19878"/>
                  <a:pt x="748748" y="19878"/>
                </a:cubicBezTo>
                <a:cubicBezTo>
                  <a:pt x="755732" y="19878"/>
                  <a:pt x="762000" y="15461"/>
                  <a:pt x="768626" y="13252"/>
                </a:cubicBezTo>
                <a:cubicBezTo>
                  <a:pt x="811550" y="56172"/>
                  <a:pt x="732340" y="-17897"/>
                  <a:pt x="821635" y="33131"/>
                </a:cubicBezTo>
                <a:cubicBezTo>
                  <a:pt x="827699" y="36596"/>
                  <a:pt x="826052" y="46383"/>
                  <a:pt x="828261" y="53009"/>
                </a:cubicBezTo>
                <a:cubicBezTo>
                  <a:pt x="834887" y="50800"/>
                  <a:pt x="842328" y="50257"/>
                  <a:pt x="848139" y="46383"/>
                </a:cubicBezTo>
                <a:cubicBezTo>
                  <a:pt x="897773" y="13293"/>
                  <a:pt x="840632" y="35633"/>
                  <a:pt x="887896" y="19878"/>
                </a:cubicBezTo>
                <a:cubicBezTo>
                  <a:pt x="918281" y="50265"/>
                  <a:pt x="879515" y="19878"/>
                  <a:pt x="927652" y="19878"/>
                </a:cubicBezTo>
                <a:cubicBezTo>
                  <a:pt x="933900" y="19878"/>
                  <a:pt x="935548" y="29917"/>
                  <a:pt x="940905" y="33131"/>
                </a:cubicBezTo>
                <a:cubicBezTo>
                  <a:pt x="946894" y="36725"/>
                  <a:pt x="954157" y="37548"/>
                  <a:pt x="960783" y="39757"/>
                </a:cubicBezTo>
                <a:cubicBezTo>
                  <a:pt x="1013791" y="22088"/>
                  <a:pt x="947531" y="39757"/>
                  <a:pt x="1000539" y="39757"/>
                </a:cubicBezTo>
                <a:cubicBezTo>
                  <a:pt x="1007524" y="39757"/>
                  <a:pt x="1013792" y="35340"/>
                  <a:pt x="1020418" y="33131"/>
                </a:cubicBezTo>
                <a:cubicBezTo>
                  <a:pt x="1025786" y="27763"/>
                  <a:pt x="1042079" y="7517"/>
                  <a:pt x="1053548" y="13252"/>
                </a:cubicBezTo>
                <a:cubicBezTo>
                  <a:pt x="1059795" y="16376"/>
                  <a:pt x="1057965" y="26505"/>
                  <a:pt x="1060174" y="33131"/>
                </a:cubicBezTo>
                <a:cubicBezTo>
                  <a:pt x="1116490" y="14356"/>
                  <a:pt x="1047822" y="40541"/>
                  <a:pt x="1093305" y="13252"/>
                </a:cubicBezTo>
                <a:cubicBezTo>
                  <a:pt x="1099294" y="9659"/>
                  <a:pt x="1106557" y="8835"/>
                  <a:pt x="1113183" y="6626"/>
                </a:cubicBezTo>
                <a:cubicBezTo>
                  <a:pt x="1115392" y="13252"/>
                  <a:pt x="1116216" y="20515"/>
                  <a:pt x="1119809" y="26504"/>
                </a:cubicBezTo>
                <a:cubicBezTo>
                  <a:pt x="1134623" y="51194"/>
                  <a:pt x="1133061" y="30018"/>
                  <a:pt x="1133061" y="46383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2053194" y="5358077"/>
            <a:ext cx="610447" cy="45719"/>
          </a:xfrm>
          <a:custGeom>
            <a:avLst/>
            <a:gdLst>
              <a:gd name="connsiteX0" fmla="*/ 0 w 1133108"/>
              <a:gd name="connsiteY0" fmla="*/ 6626 h 53009"/>
              <a:gd name="connsiteX1" fmla="*/ 72887 w 1133108"/>
              <a:gd name="connsiteY1" fmla="*/ 26504 h 53009"/>
              <a:gd name="connsiteX2" fmla="*/ 112644 w 1133108"/>
              <a:gd name="connsiteY2" fmla="*/ 6626 h 53009"/>
              <a:gd name="connsiteX3" fmla="*/ 172279 w 1133108"/>
              <a:gd name="connsiteY3" fmla="*/ 0 h 53009"/>
              <a:gd name="connsiteX4" fmla="*/ 238539 w 1133108"/>
              <a:gd name="connsiteY4" fmla="*/ 19878 h 53009"/>
              <a:gd name="connsiteX5" fmla="*/ 258418 w 1133108"/>
              <a:gd name="connsiteY5" fmla="*/ 13252 h 53009"/>
              <a:gd name="connsiteX6" fmla="*/ 284922 w 1133108"/>
              <a:gd name="connsiteY6" fmla="*/ 19878 h 53009"/>
              <a:gd name="connsiteX7" fmla="*/ 304800 w 1133108"/>
              <a:gd name="connsiteY7" fmla="*/ 26504 h 53009"/>
              <a:gd name="connsiteX8" fmla="*/ 351183 w 1133108"/>
              <a:gd name="connsiteY8" fmla="*/ 33131 h 53009"/>
              <a:gd name="connsiteX9" fmla="*/ 390939 w 1133108"/>
              <a:gd name="connsiteY9" fmla="*/ 19878 h 53009"/>
              <a:gd name="connsiteX10" fmla="*/ 410818 w 1133108"/>
              <a:gd name="connsiteY10" fmla="*/ 13252 h 53009"/>
              <a:gd name="connsiteX11" fmla="*/ 463826 w 1133108"/>
              <a:gd name="connsiteY11" fmla="*/ 0 h 53009"/>
              <a:gd name="connsiteX12" fmla="*/ 496957 w 1133108"/>
              <a:gd name="connsiteY12" fmla="*/ 6626 h 53009"/>
              <a:gd name="connsiteX13" fmla="*/ 516835 w 1133108"/>
              <a:gd name="connsiteY13" fmla="*/ 13252 h 53009"/>
              <a:gd name="connsiteX14" fmla="*/ 536713 w 1133108"/>
              <a:gd name="connsiteY14" fmla="*/ 6626 h 53009"/>
              <a:gd name="connsiteX15" fmla="*/ 576470 w 1133108"/>
              <a:gd name="connsiteY15" fmla="*/ 26504 h 53009"/>
              <a:gd name="connsiteX16" fmla="*/ 602974 w 1133108"/>
              <a:gd name="connsiteY16" fmla="*/ 19878 h 53009"/>
              <a:gd name="connsiteX17" fmla="*/ 642731 w 1133108"/>
              <a:gd name="connsiteY17" fmla="*/ 33131 h 53009"/>
              <a:gd name="connsiteX18" fmla="*/ 675861 w 1133108"/>
              <a:gd name="connsiteY18" fmla="*/ 13252 h 53009"/>
              <a:gd name="connsiteX19" fmla="*/ 682487 w 1133108"/>
              <a:gd name="connsiteY19" fmla="*/ 39757 h 53009"/>
              <a:gd name="connsiteX20" fmla="*/ 728870 w 1133108"/>
              <a:gd name="connsiteY20" fmla="*/ 13252 h 53009"/>
              <a:gd name="connsiteX21" fmla="*/ 748748 w 1133108"/>
              <a:gd name="connsiteY21" fmla="*/ 19878 h 53009"/>
              <a:gd name="connsiteX22" fmla="*/ 768626 w 1133108"/>
              <a:gd name="connsiteY22" fmla="*/ 13252 h 53009"/>
              <a:gd name="connsiteX23" fmla="*/ 821635 w 1133108"/>
              <a:gd name="connsiteY23" fmla="*/ 33131 h 53009"/>
              <a:gd name="connsiteX24" fmla="*/ 828261 w 1133108"/>
              <a:gd name="connsiteY24" fmla="*/ 53009 h 53009"/>
              <a:gd name="connsiteX25" fmla="*/ 848139 w 1133108"/>
              <a:gd name="connsiteY25" fmla="*/ 46383 h 53009"/>
              <a:gd name="connsiteX26" fmla="*/ 887896 w 1133108"/>
              <a:gd name="connsiteY26" fmla="*/ 19878 h 53009"/>
              <a:gd name="connsiteX27" fmla="*/ 927652 w 1133108"/>
              <a:gd name="connsiteY27" fmla="*/ 19878 h 53009"/>
              <a:gd name="connsiteX28" fmla="*/ 940905 w 1133108"/>
              <a:gd name="connsiteY28" fmla="*/ 33131 h 53009"/>
              <a:gd name="connsiteX29" fmla="*/ 960783 w 1133108"/>
              <a:gd name="connsiteY29" fmla="*/ 39757 h 53009"/>
              <a:gd name="connsiteX30" fmla="*/ 1000539 w 1133108"/>
              <a:gd name="connsiteY30" fmla="*/ 39757 h 53009"/>
              <a:gd name="connsiteX31" fmla="*/ 1020418 w 1133108"/>
              <a:gd name="connsiteY31" fmla="*/ 33131 h 53009"/>
              <a:gd name="connsiteX32" fmla="*/ 1053548 w 1133108"/>
              <a:gd name="connsiteY32" fmla="*/ 13252 h 53009"/>
              <a:gd name="connsiteX33" fmla="*/ 1060174 w 1133108"/>
              <a:gd name="connsiteY33" fmla="*/ 33131 h 53009"/>
              <a:gd name="connsiteX34" fmla="*/ 1093305 w 1133108"/>
              <a:gd name="connsiteY34" fmla="*/ 13252 h 53009"/>
              <a:gd name="connsiteX35" fmla="*/ 1113183 w 1133108"/>
              <a:gd name="connsiteY35" fmla="*/ 6626 h 53009"/>
              <a:gd name="connsiteX36" fmla="*/ 1119809 w 1133108"/>
              <a:gd name="connsiteY36" fmla="*/ 26504 h 53009"/>
              <a:gd name="connsiteX37" fmla="*/ 1133061 w 1133108"/>
              <a:gd name="connsiteY37" fmla="*/ 46383 h 53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33108" h="53009">
                <a:moveTo>
                  <a:pt x="0" y="6626"/>
                </a:moveTo>
                <a:cubicBezTo>
                  <a:pt x="24296" y="13252"/>
                  <a:pt x="47957" y="22943"/>
                  <a:pt x="72887" y="26504"/>
                </a:cubicBezTo>
                <a:cubicBezTo>
                  <a:pt x="90963" y="29086"/>
                  <a:pt x="97623" y="10381"/>
                  <a:pt x="112644" y="6626"/>
                </a:cubicBezTo>
                <a:cubicBezTo>
                  <a:pt x="132048" y="1775"/>
                  <a:pt x="152401" y="2209"/>
                  <a:pt x="172279" y="0"/>
                </a:cubicBezTo>
                <a:cubicBezTo>
                  <a:pt x="216861" y="29721"/>
                  <a:pt x="198157" y="31416"/>
                  <a:pt x="238539" y="19878"/>
                </a:cubicBezTo>
                <a:cubicBezTo>
                  <a:pt x="245255" y="17959"/>
                  <a:pt x="251792" y="15461"/>
                  <a:pt x="258418" y="13252"/>
                </a:cubicBezTo>
                <a:cubicBezTo>
                  <a:pt x="267253" y="15461"/>
                  <a:pt x="276166" y="17376"/>
                  <a:pt x="284922" y="19878"/>
                </a:cubicBezTo>
                <a:cubicBezTo>
                  <a:pt x="291638" y="21797"/>
                  <a:pt x="297951" y="25134"/>
                  <a:pt x="304800" y="26504"/>
                </a:cubicBezTo>
                <a:cubicBezTo>
                  <a:pt x="320115" y="29567"/>
                  <a:pt x="335722" y="30922"/>
                  <a:pt x="351183" y="33131"/>
                </a:cubicBezTo>
                <a:lnTo>
                  <a:pt x="390939" y="19878"/>
                </a:lnTo>
                <a:cubicBezTo>
                  <a:pt x="397565" y="17669"/>
                  <a:pt x="403969" y="14622"/>
                  <a:pt x="410818" y="13252"/>
                </a:cubicBezTo>
                <a:cubicBezTo>
                  <a:pt x="450797" y="5256"/>
                  <a:pt x="433264" y="10187"/>
                  <a:pt x="463826" y="0"/>
                </a:cubicBezTo>
                <a:cubicBezTo>
                  <a:pt x="489712" y="25884"/>
                  <a:pt x="462550" y="6626"/>
                  <a:pt x="496957" y="6626"/>
                </a:cubicBezTo>
                <a:cubicBezTo>
                  <a:pt x="503941" y="6626"/>
                  <a:pt x="510209" y="11043"/>
                  <a:pt x="516835" y="13252"/>
                </a:cubicBezTo>
                <a:cubicBezTo>
                  <a:pt x="523461" y="11043"/>
                  <a:pt x="529729" y="6626"/>
                  <a:pt x="536713" y="6626"/>
                </a:cubicBezTo>
                <a:cubicBezTo>
                  <a:pt x="550431" y="6626"/>
                  <a:pt x="566419" y="19803"/>
                  <a:pt x="576470" y="26504"/>
                </a:cubicBezTo>
                <a:cubicBezTo>
                  <a:pt x="585305" y="24295"/>
                  <a:pt x="593913" y="18972"/>
                  <a:pt x="602974" y="19878"/>
                </a:cubicBezTo>
                <a:cubicBezTo>
                  <a:pt x="616874" y="21268"/>
                  <a:pt x="642731" y="33131"/>
                  <a:pt x="642731" y="33131"/>
                </a:cubicBezTo>
                <a:cubicBezTo>
                  <a:pt x="646634" y="29228"/>
                  <a:pt x="666030" y="5879"/>
                  <a:pt x="675861" y="13252"/>
                </a:cubicBezTo>
                <a:cubicBezTo>
                  <a:pt x="683146" y="18716"/>
                  <a:pt x="680278" y="30922"/>
                  <a:pt x="682487" y="39757"/>
                </a:cubicBezTo>
                <a:cubicBezTo>
                  <a:pt x="697948" y="30922"/>
                  <a:pt x="711814" y="18369"/>
                  <a:pt x="728870" y="13252"/>
                </a:cubicBezTo>
                <a:cubicBezTo>
                  <a:pt x="735560" y="11245"/>
                  <a:pt x="741764" y="19878"/>
                  <a:pt x="748748" y="19878"/>
                </a:cubicBezTo>
                <a:cubicBezTo>
                  <a:pt x="755732" y="19878"/>
                  <a:pt x="762000" y="15461"/>
                  <a:pt x="768626" y="13252"/>
                </a:cubicBezTo>
                <a:cubicBezTo>
                  <a:pt x="811550" y="56172"/>
                  <a:pt x="732340" y="-17897"/>
                  <a:pt x="821635" y="33131"/>
                </a:cubicBezTo>
                <a:cubicBezTo>
                  <a:pt x="827699" y="36596"/>
                  <a:pt x="826052" y="46383"/>
                  <a:pt x="828261" y="53009"/>
                </a:cubicBezTo>
                <a:cubicBezTo>
                  <a:pt x="834887" y="50800"/>
                  <a:pt x="842328" y="50257"/>
                  <a:pt x="848139" y="46383"/>
                </a:cubicBezTo>
                <a:cubicBezTo>
                  <a:pt x="897773" y="13293"/>
                  <a:pt x="840632" y="35633"/>
                  <a:pt x="887896" y="19878"/>
                </a:cubicBezTo>
                <a:cubicBezTo>
                  <a:pt x="918281" y="50265"/>
                  <a:pt x="879515" y="19878"/>
                  <a:pt x="927652" y="19878"/>
                </a:cubicBezTo>
                <a:cubicBezTo>
                  <a:pt x="933900" y="19878"/>
                  <a:pt x="935548" y="29917"/>
                  <a:pt x="940905" y="33131"/>
                </a:cubicBezTo>
                <a:cubicBezTo>
                  <a:pt x="946894" y="36725"/>
                  <a:pt x="954157" y="37548"/>
                  <a:pt x="960783" y="39757"/>
                </a:cubicBezTo>
                <a:cubicBezTo>
                  <a:pt x="1013791" y="22088"/>
                  <a:pt x="947531" y="39757"/>
                  <a:pt x="1000539" y="39757"/>
                </a:cubicBezTo>
                <a:cubicBezTo>
                  <a:pt x="1007524" y="39757"/>
                  <a:pt x="1013792" y="35340"/>
                  <a:pt x="1020418" y="33131"/>
                </a:cubicBezTo>
                <a:cubicBezTo>
                  <a:pt x="1025786" y="27763"/>
                  <a:pt x="1042079" y="7517"/>
                  <a:pt x="1053548" y="13252"/>
                </a:cubicBezTo>
                <a:cubicBezTo>
                  <a:pt x="1059795" y="16376"/>
                  <a:pt x="1057965" y="26505"/>
                  <a:pt x="1060174" y="33131"/>
                </a:cubicBezTo>
                <a:cubicBezTo>
                  <a:pt x="1116490" y="14356"/>
                  <a:pt x="1047822" y="40541"/>
                  <a:pt x="1093305" y="13252"/>
                </a:cubicBezTo>
                <a:cubicBezTo>
                  <a:pt x="1099294" y="9659"/>
                  <a:pt x="1106557" y="8835"/>
                  <a:pt x="1113183" y="6626"/>
                </a:cubicBezTo>
                <a:cubicBezTo>
                  <a:pt x="1115392" y="13252"/>
                  <a:pt x="1116216" y="20515"/>
                  <a:pt x="1119809" y="26504"/>
                </a:cubicBezTo>
                <a:cubicBezTo>
                  <a:pt x="1134623" y="51194"/>
                  <a:pt x="1133061" y="30018"/>
                  <a:pt x="1133061" y="46383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636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Ceilometer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7</a:t>
            </a:fld>
            <a:endParaRPr lang="fi-FI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329535" y="877495"/>
            <a:ext cx="4042792" cy="293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i-FI" sz="2400" kern="0" dirty="0"/>
              <a:t>Solid-state laser</a:t>
            </a:r>
          </a:p>
          <a:p>
            <a:pPr eaLnBrk="1" hangingPunct="1"/>
            <a:r>
              <a:rPr lang="en-GB" altLang="fi-FI" sz="2400" kern="0" dirty="0"/>
              <a:t>Resolution:</a:t>
            </a:r>
          </a:p>
          <a:p>
            <a:pPr eaLnBrk="1" hangingPunct="1"/>
            <a:r>
              <a:rPr lang="en-GB" altLang="fi-FI" sz="2400" kern="0" dirty="0"/>
              <a:t>	&lt;30 m vertical</a:t>
            </a:r>
          </a:p>
          <a:p>
            <a:pPr eaLnBrk="1" hangingPunct="1"/>
            <a:r>
              <a:rPr lang="fi-FI" altLang="fi-FI" sz="2400" kern="0" dirty="0"/>
              <a:t>	&lt;30 s  </a:t>
            </a:r>
            <a:r>
              <a:rPr lang="fi-FI" altLang="fi-FI" sz="2400" kern="0" dirty="0" err="1"/>
              <a:t>time</a:t>
            </a:r>
            <a:endParaRPr lang="fi-FI" altLang="fi-FI" sz="2400" kern="0" dirty="0"/>
          </a:p>
          <a:p>
            <a:pPr eaLnBrk="1" hangingPunct="1"/>
            <a:endParaRPr lang="fi-FI" altLang="fi-FI" sz="2400" kern="0" dirty="0"/>
          </a:p>
          <a:p>
            <a:pPr eaLnBrk="1" hangingPunct="1"/>
            <a:r>
              <a:rPr lang="fi-FI" altLang="fi-FI" sz="2400" kern="0" dirty="0" err="1"/>
              <a:t>Provide</a:t>
            </a:r>
            <a:r>
              <a:rPr lang="fi-FI" altLang="fi-FI" sz="2400" kern="0" dirty="0"/>
              <a:t>:</a:t>
            </a:r>
          </a:p>
          <a:p>
            <a:pPr eaLnBrk="1" hangingPunct="1"/>
            <a:r>
              <a:rPr lang="fi-FI" altLang="fi-FI" sz="2400" kern="0" dirty="0"/>
              <a:t>	</a:t>
            </a:r>
            <a:r>
              <a:rPr lang="fi-FI" altLang="fi-FI" sz="2400" kern="0" dirty="0" err="1"/>
              <a:t>Cloud</a:t>
            </a:r>
            <a:r>
              <a:rPr lang="fi-FI" altLang="fi-FI" sz="2400" kern="0" dirty="0"/>
              <a:t> </a:t>
            </a:r>
            <a:r>
              <a:rPr lang="fi-FI" altLang="fi-FI" sz="2400" kern="0" dirty="0" err="1"/>
              <a:t>base</a:t>
            </a:r>
            <a:endParaRPr lang="fi-FI" altLang="fi-FI" sz="2400" kern="0" dirty="0"/>
          </a:p>
          <a:p>
            <a:pPr eaLnBrk="1" hangingPunct="1"/>
            <a:r>
              <a:rPr lang="fi-FI" altLang="fi-FI" sz="2400" kern="0" dirty="0"/>
              <a:t>	</a:t>
            </a:r>
            <a:r>
              <a:rPr lang="fi-FI" altLang="fi-FI" sz="2400" kern="0" dirty="0" err="1"/>
              <a:t>Cloud</a:t>
            </a:r>
            <a:r>
              <a:rPr lang="fi-FI" altLang="fi-FI" sz="2400" kern="0" dirty="0"/>
              <a:t> </a:t>
            </a:r>
            <a:r>
              <a:rPr lang="fi-FI" altLang="fi-FI" sz="2400" kern="0" dirty="0" err="1"/>
              <a:t>coverage</a:t>
            </a:r>
            <a:endParaRPr lang="fi-FI" altLang="fi-FI" sz="2400" kern="0" dirty="0"/>
          </a:p>
          <a:p>
            <a:pPr eaLnBrk="1" hangingPunct="1"/>
            <a:endParaRPr lang="fi-FI" altLang="fi-FI" sz="2400" kern="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002524" y="474090"/>
            <a:ext cx="3869476" cy="5137438"/>
            <a:chOff x="6522026" y="1069704"/>
            <a:chExt cx="2367925" cy="31438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8" r="35622"/>
            <a:stretch/>
          </p:blipFill>
          <p:spPr>
            <a:xfrm>
              <a:off x="7767292" y="1450798"/>
              <a:ext cx="1122659" cy="275293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1" t="2816" r="23776"/>
            <a:stretch/>
          </p:blipFill>
          <p:spPr>
            <a:xfrm>
              <a:off x="6522026" y="1437383"/>
              <a:ext cx="1245266" cy="276634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>
              <a:off x="6522026" y="1437383"/>
              <a:ext cx="2367925" cy="2776175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22026" y="1069704"/>
              <a:ext cx="2367924" cy="35785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Ceilometer: &lt;30 k€</a:t>
              </a:r>
              <a:endParaRPr lang="en-US" sz="3200" dirty="0"/>
            </a:p>
          </p:txBody>
        </p:sp>
      </p:grpSp>
      <p:cxnSp>
        <p:nvCxnSpPr>
          <p:cNvPr id="15" name="Straight Arrow Connector 14"/>
          <p:cNvCxnSpPr/>
          <p:nvPr/>
        </p:nvCxnSpPr>
        <p:spPr bwMode="auto">
          <a:xfrm flipH="1">
            <a:off x="4320435" y="4821983"/>
            <a:ext cx="38143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Oval 15"/>
          <p:cNvSpPr/>
          <p:nvPr/>
        </p:nvSpPr>
        <p:spPr bwMode="auto">
          <a:xfrm>
            <a:off x="4126813" y="4646500"/>
            <a:ext cx="144016" cy="28803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914894" y="5383236"/>
            <a:ext cx="564556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914893" y="5056264"/>
            <a:ext cx="0" cy="3269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141403" y="503508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Signal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11"/>
          <a:stretch/>
        </p:blipFill>
        <p:spPr>
          <a:xfrm>
            <a:off x="444058" y="4503366"/>
            <a:ext cx="373326" cy="594819"/>
          </a:xfrm>
          <a:prstGeom prst="rect">
            <a:avLst/>
          </a:prstGeom>
        </p:spPr>
      </p:pic>
      <p:sp>
        <p:nvSpPr>
          <p:cNvPr id="21" name="Cloud Callout 20"/>
          <p:cNvSpPr/>
          <p:nvPr/>
        </p:nvSpPr>
        <p:spPr>
          <a:xfrm>
            <a:off x="4807522" y="4619026"/>
            <a:ext cx="457200" cy="349567"/>
          </a:xfrm>
          <a:prstGeom prst="cloud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 22"/>
          <p:cNvSpPr/>
          <p:nvPr/>
        </p:nvSpPr>
        <p:spPr bwMode="auto">
          <a:xfrm>
            <a:off x="914894" y="5351407"/>
            <a:ext cx="1133108" cy="53009"/>
          </a:xfrm>
          <a:custGeom>
            <a:avLst/>
            <a:gdLst>
              <a:gd name="connsiteX0" fmla="*/ 0 w 1133108"/>
              <a:gd name="connsiteY0" fmla="*/ 6626 h 53009"/>
              <a:gd name="connsiteX1" fmla="*/ 72887 w 1133108"/>
              <a:gd name="connsiteY1" fmla="*/ 26504 h 53009"/>
              <a:gd name="connsiteX2" fmla="*/ 112644 w 1133108"/>
              <a:gd name="connsiteY2" fmla="*/ 6626 h 53009"/>
              <a:gd name="connsiteX3" fmla="*/ 172279 w 1133108"/>
              <a:gd name="connsiteY3" fmla="*/ 0 h 53009"/>
              <a:gd name="connsiteX4" fmla="*/ 238539 w 1133108"/>
              <a:gd name="connsiteY4" fmla="*/ 19878 h 53009"/>
              <a:gd name="connsiteX5" fmla="*/ 258418 w 1133108"/>
              <a:gd name="connsiteY5" fmla="*/ 13252 h 53009"/>
              <a:gd name="connsiteX6" fmla="*/ 284922 w 1133108"/>
              <a:gd name="connsiteY6" fmla="*/ 19878 h 53009"/>
              <a:gd name="connsiteX7" fmla="*/ 304800 w 1133108"/>
              <a:gd name="connsiteY7" fmla="*/ 26504 h 53009"/>
              <a:gd name="connsiteX8" fmla="*/ 351183 w 1133108"/>
              <a:gd name="connsiteY8" fmla="*/ 33131 h 53009"/>
              <a:gd name="connsiteX9" fmla="*/ 390939 w 1133108"/>
              <a:gd name="connsiteY9" fmla="*/ 19878 h 53009"/>
              <a:gd name="connsiteX10" fmla="*/ 410818 w 1133108"/>
              <a:gd name="connsiteY10" fmla="*/ 13252 h 53009"/>
              <a:gd name="connsiteX11" fmla="*/ 463826 w 1133108"/>
              <a:gd name="connsiteY11" fmla="*/ 0 h 53009"/>
              <a:gd name="connsiteX12" fmla="*/ 496957 w 1133108"/>
              <a:gd name="connsiteY12" fmla="*/ 6626 h 53009"/>
              <a:gd name="connsiteX13" fmla="*/ 516835 w 1133108"/>
              <a:gd name="connsiteY13" fmla="*/ 13252 h 53009"/>
              <a:gd name="connsiteX14" fmla="*/ 536713 w 1133108"/>
              <a:gd name="connsiteY14" fmla="*/ 6626 h 53009"/>
              <a:gd name="connsiteX15" fmla="*/ 576470 w 1133108"/>
              <a:gd name="connsiteY15" fmla="*/ 26504 h 53009"/>
              <a:gd name="connsiteX16" fmla="*/ 602974 w 1133108"/>
              <a:gd name="connsiteY16" fmla="*/ 19878 h 53009"/>
              <a:gd name="connsiteX17" fmla="*/ 642731 w 1133108"/>
              <a:gd name="connsiteY17" fmla="*/ 33131 h 53009"/>
              <a:gd name="connsiteX18" fmla="*/ 675861 w 1133108"/>
              <a:gd name="connsiteY18" fmla="*/ 13252 h 53009"/>
              <a:gd name="connsiteX19" fmla="*/ 682487 w 1133108"/>
              <a:gd name="connsiteY19" fmla="*/ 39757 h 53009"/>
              <a:gd name="connsiteX20" fmla="*/ 728870 w 1133108"/>
              <a:gd name="connsiteY20" fmla="*/ 13252 h 53009"/>
              <a:gd name="connsiteX21" fmla="*/ 748748 w 1133108"/>
              <a:gd name="connsiteY21" fmla="*/ 19878 h 53009"/>
              <a:gd name="connsiteX22" fmla="*/ 768626 w 1133108"/>
              <a:gd name="connsiteY22" fmla="*/ 13252 h 53009"/>
              <a:gd name="connsiteX23" fmla="*/ 821635 w 1133108"/>
              <a:gd name="connsiteY23" fmla="*/ 33131 h 53009"/>
              <a:gd name="connsiteX24" fmla="*/ 828261 w 1133108"/>
              <a:gd name="connsiteY24" fmla="*/ 53009 h 53009"/>
              <a:gd name="connsiteX25" fmla="*/ 848139 w 1133108"/>
              <a:gd name="connsiteY25" fmla="*/ 46383 h 53009"/>
              <a:gd name="connsiteX26" fmla="*/ 887896 w 1133108"/>
              <a:gd name="connsiteY26" fmla="*/ 19878 h 53009"/>
              <a:gd name="connsiteX27" fmla="*/ 927652 w 1133108"/>
              <a:gd name="connsiteY27" fmla="*/ 19878 h 53009"/>
              <a:gd name="connsiteX28" fmla="*/ 940905 w 1133108"/>
              <a:gd name="connsiteY28" fmla="*/ 33131 h 53009"/>
              <a:gd name="connsiteX29" fmla="*/ 960783 w 1133108"/>
              <a:gd name="connsiteY29" fmla="*/ 39757 h 53009"/>
              <a:gd name="connsiteX30" fmla="*/ 1000539 w 1133108"/>
              <a:gd name="connsiteY30" fmla="*/ 39757 h 53009"/>
              <a:gd name="connsiteX31" fmla="*/ 1020418 w 1133108"/>
              <a:gd name="connsiteY31" fmla="*/ 33131 h 53009"/>
              <a:gd name="connsiteX32" fmla="*/ 1053548 w 1133108"/>
              <a:gd name="connsiteY32" fmla="*/ 13252 h 53009"/>
              <a:gd name="connsiteX33" fmla="*/ 1060174 w 1133108"/>
              <a:gd name="connsiteY33" fmla="*/ 33131 h 53009"/>
              <a:gd name="connsiteX34" fmla="*/ 1093305 w 1133108"/>
              <a:gd name="connsiteY34" fmla="*/ 13252 h 53009"/>
              <a:gd name="connsiteX35" fmla="*/ 1113183 w 1133108"/>
              <a:gd name="connsiteY35" fmla="*/ 6626 h 53009"/>
              <a:gd name="connsiteX36" fmla="*/ 1119809 w 1133108"/>
              <a:gd name="connsiteY36" fmla="*/ 26504 h 53009"/>
              <a:gd name="connsiteX37" fmla="*/ 1133061 w 1133108"/>
              <a:gd name="connsiteY37" fmla="*/ 46383 h 53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33108" h="53009">
                <a:moveTo>
                  <a:pt x="0" y="6626"/>
                </a:moveTo>
                <a:cubicBezTo>
                  <a:pt x="24296" y="13252"/>
                  <a:pt x="47957" y="22943"/>
                  <a:pt x="72887" y="26504"/>
                </a:cubicBezTo>
                <a:cubicBezTo>
                  <a:pt x="90963" y="29086"/>
                  <a:pt x="97623" y="10381"/>
                  <a:pt x="112644" y="6626"/>
                </a:cubicBezTo>
                <a:cubicBezTo>
                  <a:pt x="132048" y="1775"/>
                  <a:pt x="152401" y="2209"/>
                  <a:pt x="172279" y="0"/>
                </a:cubicBezTo>
                <a:cubicBezTo>
                  <a:pt x="216861" y="29721"/>
                  <a:pt x="198157" y="31416"/>
                  <a:pt x="238539" y="19878"/>
                </a:cubicBezTo>
                <a:cubicBezTo>
                  <a:pt x="245255" y="17959"/>
                  <a:pt x="251792" y="15461"/>
                  <a:pt x="258418" y="13252"/>
                </a:cubicBezTo>
                <a:cubicBezTo>
                  <a:pt x="267253" y="15461"/>
                  <a:pt x="276166" y="17376"/>
                  <a:pt x="284922" y="19878"/>
                </a:cubicBezTo>
                <a:cubicBezTo>
                  <a:pt x="291638" y="21797"/>
                  <a:pt x="297951" y="25134"/>
                  <a:pt x="304800" y="26504"/>
                </a:cubicBezTo>
                <a:cubicBezTo>
                  <a:pt x="320115" y="29567"/>
                  <a:pt x="335722" y="30922"/>
                  <a:pt x="351183" y="33131"/>
                </a:cubicBezTo>
                <a:lnTo>
                  <a:pt x="390939" y="19878"/>
                </a:lnTo>
                <a:cubicBezTo>
                  <a:pt x="397565" y="17669"/>
                  <a:pt x="403969" y="14622"/>
                  <a:pt x="410818" y="13252"/>
                </a:cubicBezTo>
                <a:cubicBezTo>
                  <a:pt x="450797" y="5256"/>
                  <a:pt x="433264" y="10187"/>
                  <a:pt x="463826" y="0"/>
                </a:cubicBezTo>
                <a:cubicBezTo>
                  <a:pt x="489712" y="25884"/>
                  <a:pt x="462550" y="6626"/>
                  <a:pt x="496957" y="6626"/>
                </a:cubicBezTo>
                <a:cubicBezTo>
                  <a:pt x="503941" y="6626"/>
                  <a:pt x="510209" y="11043"/>
                  <a:pt x="516835" y="13252"/>
                </a:cubicBezTo>
                <a:cubicBezTo>
                  <a:pt x="523461" y="11043"/>
                  <a:pt x="529729" y="6626"/>
                  <a:pt x="536713" y="6626"/>
                </a:cubicBezTo>
                <a:cubicBezTo>
                  <a:pt x="550431" y="6626"/>
                  <a:pt x="566419" y="19803"/>
                  <a:pt x="576470" y="26504"/>
                </a:cubicBezTo>
                <a:cubicBezTo>
                  <a:pt x="585305" y="24295"/>
                  <a:pt x="593913" y="18972"/>
                  <a:pt x="602974" y="19878"/>
                </a:cubicBezTo>
                <a:cubicBezTo>
                  <a:pt x="616874" y="21268"/>
                  <a:pt x="642731" y="33131"/>
                  <a:pt x="642731" y="33131"/>
                </a:cubicBezTo>
                <a:cubicBezTo>
                  <a:pt x="646634" y="29228"/>
                  <a:pt x="666030" y="5879"/>
                  <a:pt x="675861" y="13252"/>
                </a:cubicBezTo>
                <a:cubicBezTo>
                  <a:pt x="683146" y="18716"/>
                  <a:pt x="680278" y="30922"/>
                  <a:pt x="682487" y="39757"/>
                </a:cubicBezTo>
                <a:cubicBezTo>
                  <a:pt x="697948" y="30922"/>
                  <a:pt x="711814" y="18369"/>
                  <a:pt x="728870" y="13252"/>
                </a:cubicBezTo>
                <a:cubicBezTo>
                  <a:pt x="735560" y="11245"/>
                  <a:pt x="741764" y="19878"/>
                  <a:pt x="748748" y="19878"/>
                </a:cubicBezTo>
                <a:cubicBezTo>
                  <a:pt x="755732" y="19878"/>
                  <a:pt x="762000" y="15461"/>
                  <a:pt x="768626" y="13252"/>
                </a:cubicBezTo>
                <a:cubicBezTo>
                  <a:pt x="811550" y="56172"/>
                  <a:pt x="732340" y="-17897"/>
                  <a:pt x="821635" y="33131"/>
                </a:cubicBezTo>
                <a:cubicBezTo>
                  <a:pt x="827699" y="36596"/>
                  <a:pt x="826052" y="46383"/>
                  <a:pt x="828261" y="53009"/>
                </a:cubicBezTo>
                <a:cubicBezTo>
                  <a:pt x="834887" y="50800"/>
                  <a:pt x="842328" y="50257"/>
                  <a:pt x="848139" y="46383"/>
                </a:cubicBezTo>
                <a:cubicBezTo>
                  <a:pt x="897773" y="13293"/>
                  <a:pt x="840632" y="35633"/>
                  <a:pt x="887896" y="19878"/>
                </a:cubicBezTo>
                <a:cubicBezTo>
                  <a:pt x="918281" y="50265"/>
                  <a:pt x="879515" y="19878"/>
                  <a:pt x="927652" y="19878"/>
                </a:cubicBezTo>
                <a:cubicBezTo>
                  <a:pt x="933900" y="19878"/>
                  <a:pt x="935548" y="29917"/>
                  <a:pt x="940905" y="33131"/>
                </a:cubicBezTo>
                <a:cubicBezTo>
                  <a:pt x="946894" y="36725"/>
                  <a:pt x="954157" y="37548"/>
                  <a:pt x="960783" y="39757"/>
                </a:cubicBezTo>
                <a:cubicBezTo>
                  <a:pt x="1013791" y="22088"/>
                  <a:pt x="947531" y="39757"/>
                  <a:pt x="1000539" y="39757"/>
                </a:cubicBezTo>
                <a:cubicBezTo>
                  <a:pt x="1007524" y="39757"/>
                  <a:pt x="1013792" y="35340"/>
                  <a:pt x="1020418" y="33131"/>
                </a:cubicBezTo>
                <a:cubicBezTo>
                  <a:pt x="1025786" y="27763"/>
                  <a:pt x="1042079" y="7517"/>
                  <a:pt x="1053548" y="13252"/>
                </a:cubicBezTo>
                <a:cubicBezTo>
                  <a:pt x="1059795" y="16376"/>
                  <a:pt x="1057965" y="26505"/>
                  <a:pt x="1060174" y="33131"/>
                </a:cubicBezTo>
                <a:cubicBezTo>
                  <a:pt x="1116490" y="14356"/>
                  <a:pt x="1047822" y="40541"/>
                  <a:pt x="1093305" y="13252"/>
                </a:cubicBezTo>
                <a:cubicBezTo>
                  <a:pt x="1099294" y="9659"/>
                  <a:pt x="1106557" y="8835"/>
                  <a:pt x="1113183" y="6626"/>
                </a:cubicBezTo>
                <a:cubicBezTo>
                  <a:pt x="1115392" y="13252"/>
                  <a:pt x="1116216" y="20515"/>
                  <a:pt x="1119809" y="26504"/>
                </a:cubicBezTo>
                <a:cubicBezTo>
                  <a:pt x="1134623" y="51194"/>
                  <a:pt x="1133061" y="30018"/>
                  <a:pt x="1133061" y="46383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2053194" y="5358077"/>
            <a:ext cx="610447" cy="45719"/>
          </a:xfrm>
          <a:custGeom>
            <a:avLst/>
            <a:gdLst>
              <a:gd name="connsiteX0" fmla="*/ 0 w 1133108"/>
              <a:gd name="connsiteY0" fmla="*/ 6626 h 53009"/>
              <a:gd name="connsiteX1" fmla="*/ 72887 w 1133108"/>
              <a:gd name="connsiteY1" fmla="*/ 26504 h 53009"/>
              <a:gd name="connsiteX2" fmla="*/ 112644 w 1133108"/>
              <a:gd name="connsiteY2" fmla="*/ 6626 h 53009"/>
              <a:gd name="connsiteX3" fmla="*/ 172279 w 1133108"/>
              <a:gd name="connsiteY3" fmla="*/ 0 h 53009"/>
              <a:gd name="connsiteX4" fmla="*/ 238539 w 1133108"/>
              <a:gd name="connsiteY4" fmla="*/ 19878 h 53009"/>
              <a:gd name="connsiteX5" fmla="*/ 258418 w 1133108"/>
              <a:gd name="connsiteY5" fmla="*/ 13252 h 53009"/>
              <a:gd name="connsiteX6" fmla="*/ 284922 w 1133108"/>
              <a:gd name="connsiteY6" fmla="*/ 19878 h 53009"/>
              <a:gd name="connsiteX7" fmla="*/ 304800 w 1133108"/>
              <a:gd name="connsiteY7" fmla="*/ 26504 h 53009"/>
              <a:gd name="connsiteX8" fmla="*/ 351183 w 1133108"/>
              <a:gd name="connsiteY8" fmla="*/ 33131 h 53009"/>
              <a:gd name="connsiteX9" fmla="*/ 390939 w 1133108"/>
              <a:gd name="connsiteY9" fmla="*/ 19878 h 53009"/>
              <a:gd name="connsiteX10" fmla="*/ 410818 w 1133108"/>
              <a:gd name="connsiteY10" fmla="*/ 13252 h 53009"/>
              <a:gd name="connsiteX11" fmla="*/ 463826 w 1133108"/>
              <a:gd name="connsiteY11" fmla="*/ 0 h 53009"/>
              <a:gd name="connsiteX12" fmla="*/ 496957 w 1133108"/>
              <a:gd name="connsiteY12" fmla="*/ 6626 h 53009"/>
              <a:gd name="connsiteX13" fmla="*/ 516835 w 1133108"/>
              <a:gd name="connsiteY13" fmla="*/ 13252 h 53009"/>
              <a:gd name="connsiteX14" fmla="*/ 536713 w 1133108"/>
              <a:gd name="connsiteY14" fmla="*/ 6626 h 53009"/>
              <a:gd name="connsiteX15" fmla="*/ 576470 w 1133108"/>
              <a:gd name="connsiteY15" fmla="*/ 26504 h 53009"/>
              <a:gd name="connsiteX16" fmla="*/ 602974 w 1133108"/>
              <a:gd name="connsiteY16" fmla="*/ 19878 h 53009"/>
              <a:gd name="connsiteX17" fmla="*/ 642731 w 1133108"/>
              <a:gd name="connsiteY17" fmla="*/ 33131 h 53009"/>
              <a:gd name="connsiteX18" fmla="*/ 675861 w 1133108"/>
              <a:gd name="connsiteY18" fmla="*/ 13252 h 53009"/>
              <a:gd name="connsiteX19" fmla="*/ 682487 w 1133108"/>
              <a:gd name="connsiteY19" fmla="*/ 39757 h 53009"/>
              <a:gd name="connsiteX20" fmla="*/ 728870 w 1133108"/>
              <a:gd name="connsiteY20" fmla="*/ 13252 h 53009"/>
              <a:gd name="connsiteX21" fmla="*/ 748748 w 1133108"/>
              <a:gd name="connsiteY21" fmla="*/ 19878 h 53009"/>
              <a:gd name="connsiteX22" fmla="*/ 768626 w 1133108"/>
              <a:gd name="connsiteY22" fmla="*/ 13252 h 53009"/>
              <a:gd name="connsiteX23" fmla="*/ 821635 w 1133108"/>
              <a:gd name="connsiteY23" fmla="*/ 33131 h 53009"/>
              <a:gd name="connsiteX24" fmla="*/ 828261 w 1133108"/>
              <a:gd name="connsiteY24" fmla="*/ 53009 h 53009"/>
              <a:gd name="connsiteX25" fmla="*/ 848139 w 1133108"/>
              <a:gd name="connsiteY25" fmla="*/ 46383 h 53009"/>
              <a:gd name="connsiteX26" fmla="*/ 887896 w 1133108"/>
              <a:gd name="connsiteY26" fmla="*/ 19878 h 53009"/>
              <a:gd name="connsiteX27" fmla="*/ 927652 w 1133108"/>
              <a:gd name="connsiteY27" fmla="*/ 19878 h 53009"/>
              <a:gd name="connsiteX28" fmla="*/ 940905 w 1133108"/>
              <a:gd name="connsiteY28" fmla="*/ 33131 h 53009"/>
              <a:gd name="connsiteX29" fmla="*/ 960783 w 1133108"/>
              <a:gd name="connsiteY29" fmla="*/ 39757 h 53009"/>
              <a:gd name="connsiteX30" fmla="*/ 1000539 w 1133108"/>
              <a:gd name="connsiteY30" fmla="*/ 39757 h 53009"/>
              <a:gd name="connsiteX31" fmla="*/ 1020418 w 1133108"/>
              <a:gd name="connsiteY31" fmla="*/ 33131 h 53009"/>
              <a:gd name="connsiteX32" fmla="*/ 1053548 w 1133108"/>
              <a:gd name="connsiteY32" fmla="*/ 13252 h 53009"/>
              <a:gd name="connsiteX33" fmla="*/ 1060174 w 1133108"/>
              <a:gd name="connsiteY33" fmla="*/ 33131 h 53009"/>
              <a:gd name="connsiteX34" fmla="*/ 1093305 w 1133108"/>
              <a:gd name="connsiteY34" fmla="*/ 13252 h 53009"/>
              <a:gd name="connsiteX35" fmla="*/ 1113183 w 1133108"/>
              <a:gd name="connsiteY35" fmla="*/ 6626 h 53009"/>
              <a:gd name="connsiteX36" fmla="*/ 1119809 w 1133108"/>
              <a:gd name="connsiteY36" fmla="*/ 26504 h 53009"/>
              <a:gd name="connsiteX37" fmla="*/ 1133061 w 1133108"/>
              <a:gd name="connsiteY37" fmla="*/ 46383 h 53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33108" h="53009">
                <a:moveTo>
                  <a:pt x="0" y="6626"/>
                </a:moveTo>
                <a:cubicBezTo>
                  <a:pt x="24296" y="13252"/>
                  <a:pt x="47957" y="22943"/>
                  <a:pt x="72887" y="26504"/>
                </a:cubicBezTo>
                <a:cubicBezTo>
                  <a:pt x="90963" y="29086"/>
                  <a:pt x="97623" y="10381"/>
                  <a:pt x="112644" y="6626"/>
                </a:cubicBezTo>
                <a:cubicBezTo>
                  <a:pt x="132048" y="1775"/>
                  <a:pt x="152401" y="2209"/>
                  <a:pt x="172279" y="0"/>
                </a:cubicBezTo>
                <a:cubicBezTo>
                  <a:pt x="216861" y="29721"/>
                  <a:pt x="198157" y="31416"/>
                  <a:pt x="238539" y="19878"/>
                </a:cubicBezTo>
                <a:cubicBezTo>
                  <a:pt x="245255" y="17959"/>
                  <a:pt x="251792" y="15461"/>
                  <a:pt x="258418" y="13252"/>
                </a:cubicBezTo>
                <a:cubicBezTo>
                  <a:pt x="267253" y="15461"/>
                  <a:pt x="276166" y="17376"/>
                  <a:pt x="284922" y="19878"/>
                </a:cubicBezTo>
                <a:cubicBezTo>
                  <a:pt x="291638" y="21797"/>
                  <a:pt x="297951" y="25134"/>
                  <a:pt x="304800" y="26504"/>
                </a:cubicBezTo>
                <a:cubicBezTo>
                  <a:pt x="320115" y="29567"/>
                  <a:pt x="335722" y="30922"/>
                  <a:pt x="351183" y="33131"/>
                </a:cubicBezTo>
                <a:lnTo>
                  <a:pt x="390939" y="19878"/>
                </a:lnTo>
                <a:cubicBezTo>
                  <a:pt x="397565" y="17669"/>
                  <a:pt x="403969" y="14622"/>
                  <a:pt x="410818" y="13252"/>
                </a:cubicBezTo>
                <a:cubicBezTo>
                  <a:pt x="450797" y="5256"/>
                  <a:pt x="433264" y="10187"/>
                  <a:pt x="463826" y="0"/>
                </a:cubicBezTo>
                <a:cubicBezTo>
                  <a:pt x="489712" y="25884"/>
                  <a:pt x="462550" y="6626"/>
                  <a:pt x="496957" y="6626"/>
                </a:cubicBezTo>
                <a:cubicBezTo>
                  <a:pt x="503941" y="6626"/>
                  <a:pt x="510209" y="11043"/>
                  <a:pt x="516835" y="13252"/>
                </a:cubicBezTo>
                <a:cubicBezTo>
                  <a:pt x="523461" y="11043"/>
                  <a:pt x="529729" y="6626"/>
                  <a:pt x="536713" y="6626"/>
                </a:cubicBezTo>
                <a:cubicBezTo>
                  <a:pt x="550431" y="6626"/>
                  <a:pt x="566419" y="19803"/>
                  <a:pt x="576470" y="26504"/>
                </a:cubicBezTo>
                <a:cubicBezTo>
                  <a:pt x="585305" y="24295"/>
                  <a:pt x="593913" y="18972"/>
                  <a:pt x="602974" y="19878"/>
                </a:cubicBezTo>
                <a:cubicBezTo>
                  <a:pt x="616874" y="21268"/>
                  <a:pt x="642731" y="33131"/>
                  <a:pt x="642731" y="33131"/>
                </a:cubicBezTo>
                <a:cubicBezTo>
                  <a:pt x="646634" y="29228"/>
                  <a:pt x="666030" y="5879"/>
                  <a:pt x="675861" y="13252"/>
                </a:cubicBezTo>
                <a:cubicBezTo>
                  <a:pt x="683146" y="18716"/>
                  <a:pt x="680278" y="30922"/>
                  <a:pt x="682487" y="39757"/>
                </a:cubicBezTo>
                <a:cubicBezTo>
                  <a:pt x="697948" y="30922"/>
                  <a:pt x="711814" y="18369"/>
                  <a:pt x="728870" y="13252"/>
                </a:cubicBezTo>
                <a:cubicBezTo>
                  <a:pt x="735560" y="11245"/>
                  <a:pt x="741764" y="19878"/>
                  <a:pt x="748748" y="19878"/>
                </a:cubicBezTo>
                <a:cubicBezTo>
                  <a:pt x="755732" y="19878"/>
                  <a:pt x="762000" y="15461"/>
                  <a:pt x="768626" y="13252"/>
                </a:cubicBezTo>
                <a:cubicBezTo>
                  <a:pt x="811550" y="56172"/>
                  <a:pt x="732340" y="-17897"/>
                  <a:pt x="821635" y="33131"/>
                </a:cubicBezTo>
                <a:cubicBezTo>
                  <a:pt x="827699" y="36596"/>
                  <a:pt x="826052" y="46383"/>
                  <a:pt x="828261" y="53009"/>
                </a:cubicBezTo>
                <a:cubicBezTo>
                  <a:pt x="834887" y="50800"/>
                  <a:pt x="842328" y="50257"/>
                  <a:pt x="848139" y="46383"/>
                </a:cubicBezTo>
                <a:cubicBezTo>
                  <a:pt x="897773" y="13293"/>
                  <a:pt x="840632" y="35633"/>
                  <a:pt x="887896" y="19878"/>
                </a:cubicBezTo>
                <a:cubicBezTo>
                  <a:pt x="918281" y="50265"/>
                  <a:pt x="879515" y="19878"/>
                  <a:pt x="927652" y="19878"/>
                </a:cubicBezTo>
                <a:cubicBezTo>
                  <a:pt x="933900" y="19878"/>
                  <a:pt x="935548" y="29917"/>
                  <a:pt x="940905" y="33131"/>
                </a:cubicBezTo>
                <a:cubicBezTo>
                  <a:pt x="946894" y="36725"/>
                  <a:pt x="954157" y="37548"/>
                  <a:pt x="960783" y="39757"/>
                </a:cubicBezTo>
                <a:cubicBezTo>
                  <a:pt x="1013791" y="22088"/>
                  <a:pt x="947531" y="39757"/>
                  <a:pt x="1000539" y="39757"/>
                </a:cubicBezTo>
                <a:cubicBezTo>
                  <a:pt x="1007524" y="39757"/>
                  <a:pt x="1013792" y="35340"/>
                  <a:pt x="1020418" y="33131"/>
                </a:cubicBezTo>
                <a:cubicBezTo>
                  <a:pt x="1025786" y="27763"/>
                  <a:pt x="1042079" y="7517"/>
                  <a:pt x="1053548" y="13252"/>
                </a:cubicBezTo>
                <a:cubicBezTo>
                  <a:pt x="1059795" y="16376"/>
                  <a:pt x="1057965" y="26505"/>
                  <a:pt x="1060174" y="33131"/>
                </a:cubicBezTo>
                <a:cubicBezTo>
                  <a:pt x="1116490" y="14356"/>
                  <a:pt x="1047822" y="40541"/>
                  <a:pt x="1093305" y="13252"/>
                </a:cubicBezTo>
                <a:cubicBezTo>
                  <a:pt x="1099294" y="9659"/>
                  <a:pt x="1106557" y="8835"/>
                  <a:pt x="1113183" y="6626"/>
                </a:cubicBezTo>
                <a:cubicBezTo>
                  <a:pt x="1115392" y="13252"/>
                  <a:pt x="1116216" y="20515"/>
                  <a:pt x="1119809" y="26504"/>
                </a:cubicBezTo>
                <a:cubicBezTo>
                  <a:pt x="1134623" y="51194"/>
                  <a:pt x="1133061" y="30018"/>
                  <a:pt x="1133061" y="46383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  <p:sp>
        <p:nvSpPr>
          <p:cNvPr id="26" name="Freeform 25"/>
          <p:cNvSpPr/>
          <p:nvPr/>
        </p:nvSpPr>
        <p:spPr bwMode="auto">
          <a:xfrm>
            <a:off x="2676462" y="5359569"/>
            <a:ext cx="356190" cy="48133"/>
          </a:xfrm>
          <a:custGeom>
            <a:avLst/>
            <a:gdLst>
              <a:gd name="connsiteX0" fmla="*/ 0 w 356190"/>
              <a:gd name="connsiteY0" fmla="*/ 47846 h 48133"/>
              <a:gd name="connsiteX1" fmla="*/ 26581 w 356190"/>
              <a:gd name="connsiteY1" fmla="*/ 26581 h 48133"/>
              <a:gd name="connsiteX2" fmla="*/ 42530 w 356190"/>
              <a:gd name="connsiteY2" fmla="*/ 31897 h 48133"/>
              <a:gd name="connsiteX3" fmla="*/ 58479 w 356190"/>
              <a:gd name="connsiteY3" fmla="*/ 26581 h 48133"/>
              <a:gd name="connsiteX4" fmla="*/ 74428 w 356190"/>
              <a:gd name="connsiteY4" fmla="*/ 10632 h 48133"/>
              <a:gd name="connsiteX5" fmla="*/ 90376 w 356190"/>
              <a:gd name="connsiteY5" fmla="*/ 21265 h 48133"/>
              <a:gd name="connsiteX6" fmla="*/ 106325 w 356190"/>
              <a:gd name="connsiteY6" fmla="*/ 26581 h 48133"/>
              <a:gd name="connsiteX7" fmla="*/ 138223 w 356190"/>
              <a:gd name="connsiteY7" fmla="*/ 21265 h 48133"/>
              <a:gd name="connsiteX8" fmla="*/ 154172 w 356190"/>
              <a:gd name="connsiteY8" fmla="*/ 15949 h 48133"/>
              <a:gd name="connsiteX9" fmla="*/ 170121 w 356190"/>
              <a:gd name="connsiteY9" fmla="*/ 26581 h 48133"/>
              <a:gd name="connsiteX10" fmla="*/ 186069 w 356190"/>
              <a:gd name="connsiteY10" fmla="*/ 31897 h 48133"/>
              <a:gd name="connsiteX11" fmla="*/ 202018 w 356190"/>
              <a:gd name="connsiteY11" fmla="*/ 47846 h 48133"/>
              <a:gd name="connsiteX12" fmla="*/ 233916 w 356190"/>
              <a:gd name="connsiteY12" fmla="*/ 15949 h 48133"/>
              <a:gd name="connsiteX13" fmla="*/ 249865 w 356190"/>
              <a:gd name="connsiteY13" fmla="*/ 10632 h 48133"/>
              <a:gd name="connsiteX14" fmla="*/ 255181 w 356190"/>
              <a:gd name="connsiteY14" fmla="*/ 26581 h 48133"/>
              <a:gd name="connsiteX15" fmla="*/ 271130 w 356190"/>
              <a:gd name="connsiteY15" fmla="*/ 21265 h 48133"/>
              <a:gd name="connsiteX16" fmla="*/ 303028 w 356190"/>
              <a:gd name="connsiteY16" fmla="*/ 5316 h 48133"/>
              <a:gd name="connsiteX17" fmla="*/ 308344 w 356190"/>
              <a:gd name="connsiteY17" fmla="*/ 31897 h 48133"/>
              <a:gd name="connsiteX18" fmla="*/ 324293 w 356190"/>
              <a:gd name="connsiteY18" fmla="*/ 15949 h 48133"/>
              <a:gd name="connsiteX19" fmla="*/ 345558 w 356190"/>
              <a:gd name="connsiteY19" fmla="*/ 0 h 48133"/>
              <a:gd name="connsiteX20" fmla="*/ 356190 w 356190"/>
              <a:gd name="connsiteY20" fmla="*/ 15949 h 4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6190" h="48133">
                <a:moveTo>
                  <a:pt x="0" y="47846"/>
                </a:moveTo>
                <a:cubicBezTo>
                  <a:pt x="8860" y="40758"/>
                  <a:pt x="15957" y="30565"/>
                  <a:pt x="26581" y="26581"/>
                </a:cubicBezTo>
                <a:cubicBezTo>
                  <a:pt x="31828" y="24613"/>
                  <a:pt x="36926" y="31897"/>
                  <a:pt x="42530" y="31897"/>
                </a:cubicBezTo>
                <a:cubicBezTo>
                  <a:pt x="48134" y="31897"/>
                  <a:pt x="53163" y="28353"/>
                  <a:pt x="58479" y="26581"/>
                </a:cubicBezTo>
                <a:cubicBezTo>
                  <a:pt x="63795" y="21265"/>
                  <a:pt x="67012" y="11868"/>
                  <a:pt x="74428" y="10632"/>
                </a:cubicBezTo>
                <a:cubicBezTo>
                  <a:pt x="80730" y="9582"/>
                  <a:pt x="84661" y="18408"/>
                  <a:pt x="90376" y="21265"/>
                </a:cubicBezTo>
                <a:cubicBezTo>
                  <a:pt x="95388" y="23771"/>
                  <a:pt x="101009" y="24809"/>
                  <a:pt x="106325" y="26581"/>
                </a:cubicBezTo>
                <a:cubicBezTo>
                  <a:pt x="116958" y="24809"/>
                  <a:pt x="127700" y="23603"/>
                  <a:pt x="138223" y="21265"/>
                </a:cubicBezTo>
                <a:cubicBezTo>
                  <a:pt x="143693" y="20049"/>
                  <a:pt x="148644" y="15028"/>
                  <a:pt x="154172" y="15949"/>
                </a:cubicBezTo>
                <a:cubicBezTo>
                  <a:pt x="160474" y="16999"/>
                  <a:pt x="164406" y="23724"/>
                  <a:pt x="170121" y="26581"/>
                </a:cubicBezTo>
                <a:cubicBezTo>
                  <a:pt x="175133" y="29087"/>
                  <a:pt x="180753" y="30125"/>
                  <a:pt x="186069" y="31897"/>
                </a:cubicBezTo>
                <a:cubicBezTo>
                  <a:pt x="191385" y="37213"/>
                  <a:pt x="194885" y="50223"/>
                  <a:pt x="202018" y="47846"/>
                </a:cubicBezTo>
                <a:cubicBezTo>
                  <a:pt x="216283" y="43091"/>
                  <a:pt x="219651" y="20705"/>
                  <a:pt x="233916" y="15949"/>
                </a:cubicBezTo>
                <a:lnTo>
                  <a:pt x="249865" y="10632"/>
                </a:lnTo>
                <a:cubicBezTo>
                  <a:pt x="251637" y="15948"/>
                  <a:pt x="250169" y="24075"/>
                  <a:pt x="255181" y="26581"/>
                </a:cubicBezTo>
                <a:cubicBezTo>
                  <a:pt x="260193" y="29087"/>
                  <a:pt x="266118" y="23771"/>
                  <a:pt x="271130" y="21265"/>
                </a:cubicBezTo>
                <a:cubicBezTo>
                  <a:pt x="312353" y="653"/>
                  <a:pt x="262940" y="18678"/>
                  <a:pt x="303028" y="5316"/>
                </a:cubicBezTo>
                <a:cubicBezTo>
                  <a:pt x="304800" y="14176"/>
                  <a:pt x="300262" y="27856"/>
                  <a:pt x="308344" y="31897"/>
                </a:cubicBezTo>
                <a:cubicBezTo>
                  <a:pt x="315068" y="35259"/>
                  <a:pt x="318585" y="20842"/>
                  <a:pt x="324293" y="15949"/>
                </a:cubicBezTo>
                <a:cubicBezTo>
                  <a:pt x="331020" y="10183"/>
                  <a:pt x="338470" y="5316"/>
                  <a:pt x="345558" y="0"/>
                </a:cubicBezTo>
                <a:cubicBezTo>
                  <a:pt x="351434" y="17630"/>
                  <a:pt x="345270" y="15949"/>
                  <a:pt x="356190" y="15949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4521469" y="4733125"/>
            <a:ext cx="22199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85989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Ceilometer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8</a:t>
            </a:fld>
            <a:endParaRPr lang="fi-FI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329535" y="877495"/>
            <a:ext cx="4042792" cy="293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i-FI" sz="2400" kern="0" dirty="0"/>
              <a:t>Solid-state laser</a:t>
            </a:r>
          </a:p>
          <a:p>
            <a:pPr eaLnBrk="1" hangingPunct="1"/>
            <a:r>
              <a:rPr lang="en-GB" altLang="fi-FI" sz="2400" kern="0" dirty="0"/>
              <a:t>Resolution:</a:t>
            </a:r>
          </a:p>
          <a:p>
            <a:pPr eaLnBrk="1" hangingPunct="1"/>
            <a:r>
              <a:rPr lang="en-GB" altLang="fi-FI" sz="2400" kern="0" dirty="0"/>
              <a:t>	&lt;30 m vertical</a:t>
            </a:r>
          </a:p>
          <a:p>
            <a:pPr eaLnBrk="1" hangingPunct="1"/>
            <a:r>
              <a:rPr lang="fi-FI" altLang="fi-FI" sz="2400" kern="0" dirty="0"/>
              <a:t>	&lt;30 s  </a:t>
            </a:r>
            <a:r>
              <a:rPr lang="fi-FI" altLang="fi-FI" sz="2400" kern="0" dirty="0" err="1"/>
              <a:t>time</a:t>
            </a:r>
            <a:endParaRPr lang="fi-FI" altLang="fi-FI" sz="2400" kern="0" dirty="0"/>
          </a:p>
          <a:p>
            <a:pPr eaLnBrk="1" hangingPunct="1"/>
            <a:endParaRPr lang="fi-FI" altLang="fi-FI" sz="2400" kern="0" dirty="0"/>
          </a:p>
          <a:p>
            <a:pPr eaLnBrk="1" hangingPunct="1"/>
            <a:r>
              <a:rPr lang="fi-FI" altLang="fi-FI" sz="2400" kern="0" dirty="0" err="1"/>
              <a:t>Provide</a:t>
            </a:r>
            <a:r>
              <a:rPr lang="fi-FI" altLang="fi-FI" sz="2400" kern="0" dirty="0"/>
              <a:t>:</a:t>
            </a:r>
          </a:p>
          <a:p>
            <a:pPr eaLnBrk="1" hangingPunct="1"/>
            <a:r>
              <a:rPr lang="fi-FI" altLang="fi-FI" sz="2400" kern="0" dirty="0"/>
              <a:t>	</a:t>
            </a:r>
            <a:r>
              <a:rPr lang="fi-FI" altLang="fi-FI" sz="2400" kern="0" dirty="0" err="1"/>
              <a:t>Cloud</a:t>
            </a:r>
            <a:r>
              <a:rPr lang="fi-FI" altLang="fi-FI" sz="2400" kern="0" dirty="0"/>
              <a:t> </a:t>
            </a:r>
            <a:r>
              <a:rPr lang="fi-FI" altLang="fi-FI" sz="2400" kern="0" dirty="0" err="1"/>
              <a:t>base</a:t>
            </a:r>
            <a:endParaRPr lang="fi-FI" altLang="fi-FI" sz="2400" kern="0" dirty="0"/>
          </a:p>
          <a:p>
            <a:pPr eaLnBrk="1" hangingPunct="1"/>
            <a:r>
              <a:rPr lang="fi-FI" altLang="fi-FI" sz="2400" kern="0" dirty="0"/>
              <a:t>	</a:t>
            </a:r>
            <a:r>
              <a:rPr lang="fi-FI" altLang="fi-FI" sz="2400" kern="0" dirty="0" err="1"/>
              <a:t>Cloud</a:t>
            </a:r>
            <a:r>
              <a:rPr lang="fi-FI" altLang="fi-FI" sz="2400" kern="0" dirty="0"/>
              <a:t> </a:t>
            </a:r>
            <a:r>
              <a:rPr lang="fi-FI" altLang="fi-FI" sz="2400" kern="0" dirty="0" err="1"/>
              <a:t>coverage</a:t>
            </a:r>
            <a:endParaRPr lang="fi-FI" altLang="fi-FI" sz="2400" kern="0" dirty="0"/>
          </a:p>
          <a:p>
            <a:pPr eaLnBrk="1" hangingPunct="1"/>
            <a:endParaRPr lang="fi-FI" altLang="fi-FI" sz="2400" kern="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002524" y="474090"/>
            <a:ext cx="3869476" cy="5137438"/>
            <a:chOff x="6522026" y="1069704"/>
            <a:chExt cx="2367925" cy="31438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8" r="35622"/>
            <a:stretch/>
          </p:blipFill>
          <p:spPr>
            <a:xfrm>
              <a:off x="7767292" y="1450798"/>
              <a:ext cx="1122659" cy="275293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1" t="2816" r="23776"/>
            <a:stretch/>
          </p:blipFill>
          <p:spPr>
            <a:xfrm>
              <a:off x="6522026" y="1437383"/>
              <a:ext cx="1245266" cy="276634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>
              <a:off x="6522026" y="1437383"/>
              <a:ext cx="2367925" cy="2776175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22026" y="1069704"/>
              <a:ext cx="2367924" cy="35785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Ceilometer: &lt;30 k€</a:t>
              </a:r>
              <a:endParaRPr lang="en-US" sz="3200" dirty="0"/>
            </a:p>
          </p:txBody>
        </p:sp>
      </p:grpSp>
      <p:cxnSp>
        <p:nvCxnSpPr>
          <p:cNvPr id="15" name="Straight Arrow Connector 14"/>
          <p:cNvCxnSpPr/>
          <p:nvPr/>
        </p:nvCxnSpPr>
        <p:spPr bwMode="auto">
          <a:xfrm flipH="1">
            <a:off x="4320435" y="4821983"/>
            <a:ext cx="38143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Oval 15"/>
          <p:cNvSpPr/>
          <p:nvPr/>
        </p:nvSpPr>
        <p:spPr bwMode="auto">
          <a:xfrm>
            <a:off x="4126813" y="4646500"/>
            <a:ext cx="144016" cy="28803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914894" y="5383236"/>
            <a:ext cx="564556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914893" y="5056264"/>
            <a:ext cx="0" cy="3269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141403" y="503508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Signal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11"/>
          <a:stretch/>
        </p:blipFill>
        <p:spPr>
          <a:xfrm>
            <a:off x="444058" y="4503366"/>
            <a:ext cx="373326" cy="594819"/>
          </a:xfrm>
          <a:prstGeom prst="rect">
            <a:avLst/>
          </a:prstGeom>
        </p:spPr>
      </p:pic>
      <p:sp>
        <p:nvSpPr>
          <p:cNvPr id="21" name="Cloud Callout 20"/>
          <p:cNvSpPr/>
          <p:nvPr/>
        </p:nvSpPr>
        <p:spPr>
          <a:xfrm>
            <a:off x="4807522" y="4619026"/>
            <a:ext cx="457200" cy="349567"/>
          </a:xfrm>
          <a:prstGeom prst="cloud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 22"/>
          <p:cNvSpPr/>
          <p:nvPr/>
        </p:nvSpPr>
        <p:spPr bwMode="auto">
          <a:xfrm>
            <a:off x="914894" y="5351407"/>
            <a:ext cx="1133108" cy="53009"/>
          </a:xfrm>
          <a:custGeom>
            <a:avLst/>
            <a:gdLst>
              <a:gd name="connsiteX0" fmla="*/ 0 w 1133108"/>
              <a:gd name="connsiteY0" fmla="*/ 6626 h 53009"/>
              <a:gd name="connsiteX1" fmla="*/ 72887 w 1133108"/>
              <a:gd name="connsiteY1" fmla="*/ 26504 h 53009"/>
              <a:gd name="connsiteX2" fmla="*/ 112644 w 1133108"/>
              <a:gd name="connsiteY2" fmla="*/ 6626 h 53009"/>
              <a:gd name="connsiteX3" fmla="*/ 172279 w 1133108"/>
              <a:gd name="connsiteY3" fmla="*/ 0 h 53009"/>
              <a:gd name="connsiteX4" fmla="*/ 238539 w 1133108"/>
              <a:gd name="connsiteY4" fmla="*/ 19878 h 53009"/>
              <a:gd name="connsiteX5" fmla="*/ 258418 w 1133108"/>
              <a:gd name="connsiteY5" fmla="*/ 13252 h 53009"/>
              <a:gd name="connsiteX6" fmla="*/ 284922 w 1133108"/>
              <a:gd name="connsiteY6" fmla="*/ 19878 h 53009"/>
              <a:gd name="connsiteX7" fmla="*/ 304800 w 1133108"/>
              <a:gd name="connsiteY7" fmla="*/ 26504 h 53009"/>
              <a:gd name="connsiteX8" fmla="*/ 351183 w 1133108"/>
              <a:gd name="connsiteY8" fmla="*/ 33131 h 53009"/>
              <a:gd name="connsiteX9" fmla="*/ 390939 w 1133108"/>
              <a:gd name="connsiteY9" fmla="*/ 19878 h 53009"/>
              <a:gd name="connsiteX10" fmla="*/ 410818 w 1133108"/>
              <a:gd name="connsiteY10" fmla="*/ 13252 h 53009"/>
              <a:gd name="connsiteX11" fmla="*/ 463826 w 1133108"/>
              <a:gd name="connsiteY11" fmla="*/ 0 h 53009"/>
              <a:gd name="connsiteX12" fmla="*/ 496957 w 1133108"/>
              <a:gd name="connsiteY12" fmla="*/ 6626 h 53009"/>
              <a:gd name="connsiteX13" fmla="*/ 516835 w 1133108"/>
              <a:gd name="connsiteY13" fmla="*/ 13252 h 53009"/>
              <a:gd name="connsiteX14" fmla="*/ 536713 w 1133108"/>
              <a:gd name="connsiteY14" fmla="*/ 6626 h 53009"/>
              <a:gd name="connsiteX15" fmla="*/ 576470 w 1133108"/>
              <a:gd name="connsiteY15" fmla="*/ 26504 h 53009"/>
              <a:gd name="connsiteX16" fmla="*/ 602974 w 1133108"/>
              <a:gd name="connsiteY16" fmla="*/ 19878 h 53009"/>
              <a:gd name="connsiteX17" fmla="*/ 642731 w 1133108"/>
              <a:gd name="connsiteY17" fmla="*/ 33131 h 53009"/>
              <a:gd name="connsiteX18" fmla="*/ 675861 w 1133108"/>
              <a:gd name="connsiteY18" fmla="*/ 13252 h 53009"/>
              <a:gd name="connsiteX19" fmla="*/ 682487 w 1133108"/>
              <a:gd name="connsiteY19" fmla="*/ 39757 h 53009"/>
              <a:gd name="connsiteX20" fmla="*/ 728870 w 1133108"/>
              <a:gd name="connsiteY20" fmla="*/ 13252 h 53009"/>
              <a:gd name="connsiteX21" fmla="*/ 748748 w 1133108"/>
              <a:gd name="connsiteY21" fmla="*/ 19878 h 53009"/>
              <a:gd name="connsiteX22" fmla="*/ 768626 w 1133108"/>
              <a:gd name="connsiteY22" fmla="*/ 13252 h 53009"/>
              <a:gd name="connsiteX23" fmla="*/ 821635 w 1133108"/>
              <a:gd name="connsiteY23" fmla="*/ 33131 h 53009"/>
              <a:gd name="connsiteX24" fmla="*/ 828261 w 1133108"/>
              <a:gd name="connsiteY24" fmla="*/ 53009 h 53009"/>
              <a:gd name="connsiteX25" fmla="*/ 848139 w 1133108"/>
              <a:gd name="connsiteY25" fmla="*/ 46383 h 53009"/>
              <a:gd name="connsiteX26" fmla="*/ 887896 w 1133108"/>
              <a:gd name="connsiteY26" fmla="*/ 19878 h 53009"/>
              <a:gd name="connsiteX27" fmla="*/ 927652 w 1133108"/>
              <a:gd name="connsiteY27" fmla="*/ 19878 h 53009"/>
              <a:gd name="connsiteX28" fmla="*/ 940905 w 1133108"/>
              <a:gd name="connsiteY28" fmla="*/ 33131 h 53009"/>
              <a:gd name="connsiteX29" fmla="*/ 960783 w 1133108"/>
              <a:gd name="connsiteY29" fmla="*/ 39757 h 53009"/>
              <a:gd name="connsiteX30" fmla="*/ 1000539 w 1133108"/>
              <a:gd name="connsiteY30" fmla="*/ 39757 h 53009"/>
              <a:gd name="connsiteX31" fmla="*/ 1020418 w 1133108"/>
              <a:gd name="connsiteY31" fmla="*/ 33131 h 53009"/>
              <a:gd name="connsiteX32" fmla="*/ 1053548 w 1133108"/>
              <a:gd name="connsiteY32" fmla="*/ 13252 h 53009"/>
              <a:gd name="connsiteX33" fmla="*/ 1060174 w 1133108"/>
              <a:gd name="connsiteY33" fmla="*/ 33131 h 53009"/>
              <a:gd name="connsiteX34" fmla="*/ 1093305 w 1133108"/>
              <a:gd name="connsiteY34" fmla="*/ 13252 h 53009"/>
              <a:gd name="connsiteX35" fmla="*/ 1113183 w 1133108"/>
              <a:gd name="connsiteY35" fmla="*/ 6626 h 53009"/>
              <a:gd name="connsiteX36" fmla="*/ 1119809 w 1133108"/>
              <a:gd name="connsiteY36" fmla="*/ 26504 h 53009"/>
              <a:gd name="connsiteX37" fmla="*/ 1133061 w 1133108"/>
              <a:gd name="connsiteY37" fmla="*/ 46383 h 53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33108" h="53009">
                <a:moveTo>
                  <a:pt x="0" y="6626"/>
                </a:moveTo>
                <a:cubicBezTo>
                  <a:pt x="24296" y="13252"/>
                  <a:pt x="47957" y="22943"/>
                  <a:pt x="72887" y="26504"/>
                </a:cubicBezTo>
                <a:cubicBezTo>
                  <a:pt x="90963" y="29086"/>
                  <a:pt x="97623" y="10381"/>
                  <a:pt x="112644" y="6626"/>
                </a:cubicBezTo>
                <a:cubicBezTo>
                  <a:pt x="132048" y="1775"/>
                  <a:pt x="152401" y="2209"/>
                  <a:pt x="172279" y="0"/>
                </a:cubicBezTo>
                <a:cubicBezTo>
                  <a:pt x="216861" y="29721"/>
                  <a:pt x="198157" y="31416"/>
                  <a:pt x="238539" y="19878"/>
                </a:cubicBezTo>
                <a:cubicBezTo>
                  <a:pt x="245255" y="17959"/>
                  <a:pt x="251792" y="15461"/>
                  <a:pt x="258418" y="13252"/>
                </a:cubicBezTo>
                <a:cubicBezTo>
                  <a:pt x="267253" y="15461"/>
                  <a:pt x="276166" y="17376"/>
                  <a:pt x="284922" y="19878"/>
                </a:cubicBezTo>
                <a:cubicBezTo>
                  <a:pt x="291638" y="21797"/>
                  <a:pt x="297951" y="25134"/>
                  <a:pt x="304800" y="26504"/>
                </a:cubicBezTo>
                <a:cubicBezTo>
                  <a:pt x="320115" y="29567"/>
                  <a:pt x="335722" y="30922"/>
                  <a:pt x="351183" y="33131"/>
                </a:cubicBezTo>
                <a:lnTo>
                  <a:pt x="390939" y="19878"/>
                </a:lnTo>
                <a:cubicBezTo>
                  <a:pt x="397565" y="17669"/>
                  <a:pt x="403969" y="14622"/>
                  <a:pt x="410818" y="13252"/>
                </a:cubicBezTo>
                <a:cubicBezTo>
                  <a:pt x="450797" y="5256"/>
                  <a:pt x="433264" y="10187"/>
                  <a:pt x="463826" y="0"/>
                </a:cubicBezTo>
                <a:cubicBezTo>
                  <a:pt x="489712" y="25884"/>
                  <a:pt x="462550" y="6626"/>
                  <a:pt x="496957" y="6626"/>
                </a:cubicBezTo>
                <a:cubicBezTo>
                  <a:pt x="503941" y="6626"/>
                  <a:pt x="510209" y="11043"/>
                  <a:pt x="516835" y="13252"/>
                </a:cubicBezTo>
                <a:cubicBezTo>
                  <a:pt x="523461" y="11043"/>
                  <a:pt x="529729" y="6626"/>
                  <a:pt x="536713" y="6626"/>
                </a:cubicBezTo>
                <a:cubicBezTo>
                  <a:pt x="550431" y="6626"/>
                  <a:pt x="566419" y="19803"/>
                  <a:pt x="576470" y="26504"/>
                </a:cubicBezTo>
                <a:cubicBezTo>
                  <a:pt x="585305" y="24295"/>
                  <a:pt x="593913" y="18972"/>
                  <a:pt x="602974" y="19878"/>
                </a:cubicBezTo>
                <a:cubicBezTo>
                  <a:pt x="616874" y="21268"/>
                  <a:pt x="642731" y="33131"/>
                  <a:pt x="642731" y="33131"/>
                </a:cubicBezTo>
                <a:cubicBezTo>
                  <a:pt x="646634" y="29228"/>
                  <a:pt x="666030" y="5879"/>
                  <a:pt x="675861" y="13252"/>
                </a:cubicBezTo>
                <a:cubicBezTo>
                  <a:pt x="683146" y="18716"/>
                  <a:pt x="680278" y="30922"/>
                  <a:pt x="682487" y="39757"/>
                </a:cubicBezTo>
                <a:cubicBezTo>
                  <a:pt x="697948" y="30922"/>
                  <a:pt x="711814" y="18369"/>
                  <a:pt x="728870" y="13252"/>
                </a:cubicBezTo>
                <a:cubicBezTo>
                  <a:pt x="735560" y="11245"/>
                  <a:pt x="741764" y="19878"/>
                  <a:pt x="748748" y="19878"/>
                </a:cubicBezTo>
                <a:cubicBezTo>
                  <a:pt x="755732" y="19878"/>
                  <a:pt x="762000" y="15461"/>
                  <a:pt x="768626" y="13252"/>
                </a:cubicBezTo>
                <a:cubicBezTo>
                  <a:pt x="811550" y="56172"/>
                  <a:pt x="732340" y="-17897"/>
                  <a:pt x="821635" y="33131"/>
                </a:cubicBezTo>
                <a:cubicBezTo>
                  <a:pt x="827699" y="36596"/>
                  <a:pt x="826052" y="46383"/>
                  <a:pt x="828261" y="53009"/>
                </a:cubicBezTo>
                <a:cubicBezTo>
                  <a:pt x="834887" y="50800"/>
                  <a:pt x="842328" y="50257"/>
                  <a:pt x="848139" y="46383"/>
                </a:cubicBezTo>
                <a:cubicBezTo>
                  <a:pt x="897773" y="13293"/>
                  <a:pt x="840632" y="35633"/>
                  <a:pt x="887896" y="19878"/>
                </a:cubicBezTo>
                <a:cubicBezTo>
                  <a:pt x="918281" y="50265"/>
                  <a:pt x="879515" y="19878"/>
                  <a:pt x="927652" y="19878"/>
                </a:cubicBezTo>
                <a:cubicBezTo>
                  <a:pt x="933900" y="19878"/>
                  <a:pt x="935548" y="29917"/>
                  <a:pt x="940905" y="33131"/>
                </a:cubicBezTo>
                <a:cubicBezTo>
                  <a:pt x="946894" y="36725"/>
                  <a:pt x="954157" y="37548"/>
                  <a:pt x="960783" y="39757"/>
                </a:cubicBezTo>
                <a:cubicBezTo>
                  <a:pt x="1013791" y="22088"/>
                  <a:pt x="947531" y="39757"/>
                  <a:pt x="1000539" y="39757"/>
                </a:cubicBezTo>
                <a:cubicBezTo>
                  <a:pt x="1007524" y="39757"/>
                  <a:pt x="1013792" y="35340"/>
                  <a:pt x="1020418" y="33131"/>
                </a:cubicBezTo>
                <a:cubicBezTo>
                  <a:pt x="1025786" y="27763"/>
                  <a:pt x="1042079" y="7517"/>
                  <a:pt x="1053548" y="13252"/>
                </a:cubicBezTo>
                <a:cubicBezTo>
                  <a:pt x="1059795" y="16376"/>
                  <a:pt x="1057965" y="26505"/>
                  <a:pt x="1060174" y="33131"/>
                </a:cubicBezTo>
                <a:cubicBezTo>
                  <a:pt x="1116490" y="14356"/>
                  <a:pt x="1047822" y="40541"/>
                  <a:pt x="1093305" y="13252"/>
                </a:cubicBezTo>
                <a:cubicBezTo>
                  <a:pt x="1099294" y="9659"/>
                  <a:pt x="1106557" y="8835"/>
                  <a:pt x="1113183" y="6626"/>
                </a:cubicBezTo>
                <a:cubicBezTo>
                  <a:pt x="1115392" y="13252"/>
                  <a:pt x="1116216" y="20515"/>
                  <a:pt x="1119809" y="26504"/>
                </a:cubicBezTo>
                <a:cubicBezTo>
                  <a:pt x="1134623" y="51194"/>
                  <a:pt x="1133061" y="30018"/>
                  <a:pt x="1133061" y="46383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2053194" y="5358077"/>
            <a:ext cx="610447" cy="45719"/>
          </a:xfrm>
          <a:custGeom>
            <a:avLst/>
            <a:gdLst>
              <a:gd name="connsiteX0" fmla="*/ 0 w 1133108"/>
              <a:gd name="connsiteY0" fmla="*/ 6626 h 53009"/>
              <a:gd name="connsiteX1" fmla="*/ 72887 w 1133108"/>
              <a:gd name="connsiteY1" fmla="*/ 26504 h 53009"/>
              <a:gd name="connsiteX2" fmla="*/ 112644 w 1133108"/>
              <a:gd name="connsiteY2" fmla="*/ 6626 h 53009"/>
              <a:gd name="connsiteX3" fmla="*/ 172279 w 1133108"/>
              <a:gd name="connsiteY3" fmla="*/ 0 h 53009"/>
              <a:gd name="connsiteX4" fmla="*/ 238539 w 1133108"/>
              <a:gd name="connsiteY4" fmla="*/ 19878 h 53009"/>
              <a:gd name="connsiteX5" fmla="*/ 258418 w 1133108"/>
              <a:gd name="connsiteY5" fmla="*/ 13252 h 53009"/>
              <a:gd name="connsiteX6" fmla="*/ 284922 w 1133108"/>
              <a:gd name="connsiteY6" fmla="*/ 19878 h 53009"/>
              <a:gd name="connsiteX7" fmla="*/ 304800 w 1133108"/>
              <a:gd name="connsiteY7" fmla="*/ 26504 h 53009"/>
              <a:gd name="connsiteX8" fmla="*/ 351183 w 1133108"/>
              <a:gd name="connsiteY8" fmla="*/ 33131 h 53009"/>
              <a:gd name="connsiteX9" fmla="*/ 390939 w 1133108"/>
              <a:gd name="connsiteY9" fmla="*/ 19878 h 53009"/>
              <a:gd name="connsiteX10" fmla="*/ 410818 w 1133108"/>
              <a:gd name="connsiteY10" fmla="*/ 13252 h 53009"/>
              <a:gd name="connsiteX11" fmla="*/ 463826 w 1133108"/>
              <a:gd name="connsiteY11" fmla="*/ 0 h 53009"/>
              <a:gd name="connsiteX12" fmla="*/ 496957 w 1133108"/>
              <a:gd name="connsiteY12" fmla="*/ 6626 h 53009"/>
              <a:gd name="connsiteX13" fmla="*/ 516835 w 1133108"/>
              <a:gd name="connsiteY13" fmla="*/ 13252 h 53009"/>
              <a:gd name="connsiteX14" fmla="*/ 536713 w 1133108"/>
              <a:gd name="connsiteY14" fmla="*/ 6626 h 53009"/>
              <a:gd name="connsiteX15" fmla="*/ 576470 w 1133108"/>
              <a:gd name="connsiteY15" fmla="*/ 26504 h 53009"/>
              <a:gd name="connsiteX16" fmla="*/ 602974 w 1133108"/>
              <a:gd name="connsiteY16" fmla="*/ 19878 h 53009"/>
              <a:gd name="connsiteX17" fmla="*/ 642731 w 1133108"/>
              <a:gd name="connsiteY17" fmla="*/ 33131 h 53009"/>
              <a:gd name="connsiteX18" fmla="*/ 675861 w 1133108"/>
              <a:gd name="connsiteY18" fmla="*/ 13252 h 53009"/>
              <a:gd name="connsiteX19" fmla="*/ 682487 w 1133108"/>
              <a:gd name="connsiteY19" fmla="*/ 39757 h 53009"/>
              <a:gd name="connsiteX20" fmla="*/ 728870 w 1133108"/>
              <a:gd name="connsiteY20" fmla="*/ 13252 h 53009"/>
              <a:gd name="connsiteX21" fmla="*/ 748748 w 1133108"/>
              <a:gd name="connsiteY21" fmla="*/ 19878 h 53009"/>
              <a:gd name="connsiteX22" fmla="*/ 768626 w 1133108"/>
              <a:gd name="connsiteY22" fmla="*/ 13252 h 53009"/>
              <a:gd name="connsiteX23" fmla="*/ 821635 w 1133108"/>
              <a:gd name="connsiteY23" fmla="*/ 33131 h 53009"/>
              <a:gd name="connsiteX24" fmla="*/ 828261 w 1133108"/>
              <a:gd name="connsiteY24" fmla="*/ 53009 h 53009"/>
              <a:gd name="connsiteX25" fmla="*/ 848139 w 1133108"/>
              <a:gd name="connsiteY25" fmla="*/ 46383 h 53009"/>
              <a:gd name="connsiteX26" fmla="*/ 887896 w 1133108"/>
              <a:gd name="connsiteY26" fmla="*/ 19878 h 53009"/>
              <a:gd name="connsiteX27" fmla="*/ 927652 w 1133108"/>
              <a:gd name="connsiteY27" fmla="*/ 19878 h 53009"/>
              <a:gd name="connsiteX28" fmla="*/ 940905 w 1133108"/>
              <a:gd name="connsiteY28" fmla="*/ 33131 h 53009"/>
              <a:gd name="connsiteX29" fmla="*/ 960783 w 1133108"/>
              <a:gd name="connsiteY29" fmla="*/ 39757 h 53009"/>
              <a:gd name="connsiteX30" fmla="*/ 1000539 w 1133108"/>
              <a:gd name="connsiteY30" fmla="*/ 39757 h 53009"/>
              <a:gd name="connsiteX31" fmla="*/ 1020418 w 1133108"/>
              <a:gd name="connsiteY31" fmla="*/ 33131 h 53009"/>
              <a:gd name="connsiteX32" fmla="*/ 1053548 w 1133108"/>
              <a:gd name="connsiteY32" fmla="*/ 13252 h 53009"/>
              <a:gd name="connsiteX33" fmla="*/ 1060174 w 1133108"/>
              <a:gd name="connsiteY33" fmla="*/ 33131 h 53009"/>
              <a:gd name="connsiteX34" fmla="*/ 1093305 w 1133108"/>
              <a:gd name="connsiteY34" fmla="*/ 13252 h 53009"/>
              <a:gd name="connsiteX35" fmla="*/ 1113183 w 1133108"/>
              <a:gd name="connsiteY35" fmla="*/ 6626 h 53009"/>
              <a:gd name="connsiteX36" fmla="*/ 1119809 w 1133108"/>
              <a:gd name="connsiteY36" fmla="*/ 26504 h 53009"/>
              <a:gd name="connsiteX37" fmla="*/ 1133061 w 1133108"/>
              <a:gd name="connsiteY37" fmla="*/ 46383 h 53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33108" h="53009">
                <a:moveTo>
                  <a:pt x="0" y="6626"/>
                </a:moveTo>
                <a:cubicBezTo>
                  <a:pt x="24296" y="13252"/>
                  <a:pt x="47957" y="22943"/>
                  <a:pt x="72887" y="26504"/>
                </a:cubicBezTo>
                <a:cubicBezTo>
                  <a:pt x="90963" y="29086"/>
                  <a:pt x="97623" y="10381"/>
                  <a:pt x="112644" y="6626"/>
                </a:cubicBezTo>
                <a:cubicBezTo>
                  <a:pt x="132048" y="1775"/>
                  <a:pt x="152401" y="2209"/>
                  <a:pt x="172279" y="0"/>
                </a:cubicBezTo>
                <a:cubicBezTo>
                  <a:pt x="216861" y="29721"/>
                  <a:pt x="198157" y="31416"/>
                  <a:pt x="238539" y="19878"/>
                </a:cubicBezTo>
                <a:cubicBezTo>
                  <a:pt x="245255" y="17959"/>
                  <a:pt x="251792" y="15461"/>
                  <a:pt x="258418" y="13252"/>
                </a:cubicBezTo>
                <a:cubicBezTo>
                  <a:pt x="267253" y="15461"/>
                  <a:pt x="276166" y="17376"/>
                  <a:pt x="284922" y="19878"/>
                </a:cubicBezTo>
                <a:cubicBezTo>
                  <a:pt x="291638" y="21797"/>
                  <a:pt x="297951" y="25134"/>
                  <a:pt x="304800" y="26504"/>
                </a:cubicBezTo>
                <a:cubicBezTo>
                  <a:pt x="320115" y="29567"/>
                  <a:pt x="335722" y="30922"/>
                  <a:pt x="351183" y="33131"/>
                </a:cubicBezTo>
                <a:lnTo>
                  <a:pt x="390939" y="19878"/>
                </a:lnTo>
                <a:cubicBezTo>
                  <a:pt x="397565" y="17669"/>
                  <a:pt x="403969" y="14622"/>
                  <a:pt x="410818" y="13252"/>
                </a:cubicBezTo>
                <a:cubicBezTo>
                  <a:pt x="450797" y="5256"/>
                  <a:pt x="433264" y="10187"/>
                  <a:pt x="463826" y="0"/>
                </a:cubicBezTo>
                <a:cubicBezTo>
                  <a:pt x="489712" y="25884"/>
                  <a:pt x="462550" y="6626"/>
                  <a:pt x="496957" y="6626"/>
                </a:cubicBezTo>
                <a:cubicBezTo>
                  <a:pt x="503941" y="6626"/>
                  <a:pt x="510209" y="11043"/>
                  <a:pt x="516835" y="13252"/>
                </a:cubicBezTo>
                <a:cubicBezTo>
                  <a:pt x="523461" y="11043"/>
                  <a:pt x="529729" y="6626"/>
                  <a:pt x="536713" y="6626"/>
                </a:cubicBezTo>
                <a:cubicBezTo>
                  <a:pt x="550431" y="6626"/>
                  <a:pt x="566419" y="19803"/>
                  <a:pt x="576470" y="26504"/>
                </a:cubicBezTo>
                <a:cubicBezTo>
                  <a:pt x="585305" y="24295"/>
                  <a:pt x="593913" y="18972"/>
                  <a:pt x="602974" y="19878"/>
                </a:cubicBezTo>
                <a:cubicBezTo>
                  <a:pt x="616874" y="21268"/>
                  <a:pt x="642731" y="33131"/>
                  <a:pt x="642731" y="33131"/>
                </a:cubicBezTo>
                <a:cubicBezTo>
                  <a:pt x="646634" y="29228"/>
                  <a:pt x="666030" y="5879"/>
                  <a:pt x="675861" y="13252"/>
                </a:cubicBezTo>
                <a:cubicBezTo>
                  <a:pt x="683146" y="18716"/>
                  <a:pt x="680278" y="30922"/>
                  <a:pt x="682487" y="39757"/>
                </a:cubicBezTo>
                <a:cubicBezTo>
                  <a:pt x="697948" y="30922"/>
                  <a:pt x="711814" y="18369"/>
                  <a:pt x="728870" y="13252"/>
                </a:cubicBezTo>
                <a:cubicBezTo>
                  <a:pt x="735560" y="11245"/>
                  <a:pt x="741764" y="19878"/>
                  <a:pt x="748748" y="19878"/>
                </a:cubicBezTo>
                <a:cubicBezTo>
                  <a:pt x="755732" y="19878"/>
                  <a:pt x="762000" y="15461"/>
                  <a:pt x="768626" y="13252"/>
                </a:cubicBezTo>
                <a:cubicBezTo>
                  <a:pt x="811550" y="56172"/>
                  <a:pt x="732340" y="-17897"/>
                  <a:pt x="821635" y="33131"/>
                </a:cubicBezTo>
                <a:cubicBezTo>
                  <a:pt x="827699" y="36596"/>
                  <a:pt x="826052" y="46383"/>
                  <a:pt x="828261" y="53009"/>
                </a:cubicBezTo>
                <a:cubicBezTo>
                  <a:pt x="834887" y="50800"/>
                  <a:pt x="842328" y="50257"/>
                  <a:pt x="848139" y="46383"/>
                </a:cubicBezTo>
                <a:cubicBezTo>
                  <a:pt x="897773" y="13293"/>
                  <a:pt x="840632" y="35633"/>
                  <a:pt x="887896" y="19878"/>
                </a:cubicBezTo>
                <a:cubicBezTo>
                  <a:pt x="918281" y="50265"/>
                  <a:pt x="879515" y="19878"/>
                  <a:pt x="927652" y="19878"/>
                </a:cubicBezTo>
                <a:cubicBezTo>
                  <a:pt x="933900" y="19878"/>
                  <a:pt x="935548" y="29917"/>
                  <a:pt x="940905" y="33131"/>
                </a:cubicBezTo>
                <a:cubicBezTo>
                  <a:pt x="946894" y="36725"/>
                  <a:pt x="954157" y="37548"/>
                  <a:pt x="960783" y="39757"/>
                </a:cubicBezTo>
                <a:cubicBezTo>
                  <a:pt x="1013791" y="22088"/>
                  <a:pt x="947531" y="39757"/>
                  <a:pt x="1000539" y="39757"/>
                </a:cubicBezTo>
                <a:cubicBezTo>
                  <a:pt x="1007524" y="39757"/>
                  <a:pt x="1013792" y="35340"/>
                  <a:pt x="1020418" y="33131"/>
                </a:cubicBezTo>
                <a:cubicBezTo>
                  <a:pt x="1025786" y="27763"/>
                  <a:pt x="1042079" y="7517"/>
                  <a:pt x="1053548" y="13252"/>
                </a:cubicBezTo>
                <a:cubicBezTo>
                  <a:pt x="1059795" y="16376"/>
                  <a:pt x="1057965" y="26505"/>
                  <a:pt x="1060174" y="33131"/>
                </a:cubicBezTo>
                <a:cubicBezTo>
                  <a:pt x="1116490" y="14356"/>
                  <a:pt x="1047822" y="40541"/>
                  <a:pt x="1093305" y="13252"/>
                </a:cubicBezTo>
                <a:cubicBezTo>
                  <a:pt x="1099294" y="9659"/>
                  <a:pt x="1106557" y="8835"/>
                  <a:pt x="1113183" y="6626"/>
                </a:cubicBezTo>
                <a:cubicBezTo>
                  <a:pt x="1115392" y="13252"/>
                  <a:pt x="1116216" y="20515"/>
                  <a:pt x="1119809" y="26504"/>
                </a:cubicBezTo>
                <a:cubicBezTo>
                  <a:pt x="1134623" y="51194"/>
                  <a:pt x="1133061" y="30018"/>
                  <a:pt x="1133061" y="46383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  <p:sp>
        <p:nvSpPr>
          <p:cNvPr id="26" name="Freeform 25"/>
          <p:cNvSpPr/>
          <p:nvPr/>
        </p:nvSpPr>
        <p:spPr bwMode="auto">
          <a:xfrm>
            <a:off x="2676462" y="5359569"/>
            <a:ext cx="356190" cy="48133"/>
          </a:xfrm>
          <a:custGeom>
            <a:avLst/>
            <a:gdLst>
              <a:gd name="connsiteX0" fmla="*/ 0 w 356190"/>
              <a:gd name="connsiteY0" fmla="*/ 47846 h 48133"/>
              <a:gd name="connsiteX1" fmla="*/ 26581 w 356190"/>
              <a:gd name="connsiteY1" fmla="*/ 26581 h 48133"/>
              <a:gd name="connsiteX2" fmla="*/ 42530 w 356190"/>
              <a:gd name="connsiteY2" fmla="*/ 31897 h 48133"/>
              <a:gd name="connsiteX3" fmla="*/ 58479 w 356190"/>
              <a:gd name="connsiteY3" fmla="*/ 26581 h 48133"/>
              <a:gd name="connsiteX4" fmla="*/ 74428 w 356190"/>
              <a:gd name="connsiteY4" fmla="*/ 10632 h 48133"/>
              <a:gd name="connsiteX5" fmla="*/ 90376 w 356190"/>
              <a:gd name="connsiteY5" fmla="*/ 21265 h 48133"/>
              <a:gd name="connsiteX6" fmla="*/ 106325 w 356190"/>
              <a:gd name="connsiteY6" fmla="*/ 26581 h 48133"/>
              <a:gd name="connsiteX7" fmla="*/ 138223 w 356190"/>
              <a:gd name="connsiteY7" fmla="*/ 21265 h 48133"/>
              <a:gd name="connsiteX8" fmla="*/ 154172 w 356190"/>
              <a:gd name="connsiteY8" fmla="*/ 15949 h 48133"/>
              <a:gd name="connsiteX9" fmla="*/ 170121 w 356190"/>
              <a:gd name="connsiteY9" fmla="*/ 26581 h 48133"/>
              <a:gd name="connsiteX10" fmla="*/ 186069 w 356190"/>
              <a:gd name="connsiteY10" fmla="*/ 31897 h 48133"/>
              <a:gd name="connsiteX11" fmla="*/ 202018 w 356190"/>
              <a:gd name="connsiteY11" fmla="*/ 47846 h 48133"/>
              <a:gd name="connsiteX12" fmla="*/ 233916 w 356190"/>
              <a:gd name="connsiteY12" fmla="*/ 15949 h 48133"/>
              <a:gd name="connsiteX13" fmla="*/ 249865 w 356190"/>
              <a:gd name="connsiteY13" fmla="*/ 10632 h 48133"/>
              <a:gd name="connsiteX14" fmla="*/ 255181 w 356190"/>
              <a:gd name="connsiteY14" fmla="*/ 26581 h 48133"/>
              <a:gd name="connsiteX15" fmla="*/ 271130 w 356190"/>
              <a:gd name="connsiteY15" fmla="*/ 21265 h 48133"/>
              <a:gd name="connsiteX16" fmla="*/ 303028 w 356190"/>
              <a:gd name="connsiteY16" fmla="*/ 5316 h 48133"/>
              <a:gd name="connsiteX17" fmla="*/ 308344 w 356190"/>
              <a:gd name="connsiteY17" fmla="*/ 31897 h 48133"/>
              <a:gd name="connsiteX18" fmla="*/ 324293 w 356190"/>
              <a:gd name="connsiteY18" fmla="*/ 15949 h 48133"/>
              <a:gd name="connsiteX19" fmla="*/ 345558 w 356190"/>
              <a:gd name="connsiteY19" fmla="*/ 0 h 48133"/>
              <a:gd name="connsiteX20" fmla="*/ 356190 w 356190"/>
              <a:gd name="connsiteY20" fmla="*/ 15949 h 4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6190" h="48133">
                <a:moveTo>
                  <a:pt x="0" y="47846"/>
                </a:moveTo>
                <a:cubicBezTo>
                  <a:pt x="8860" y="40758"/>
                  <a:pt x="15957" y="30565"/>
                  <a:pt x="26581" y="26581"/>
                </a:cubicBezTo>
                <a:cubicBezTo>
                  <a:pt x="31828" y="24613"/>
                  <a:pt x="36926" y="31897"/>
                  <a:pt x="42530" y="31897"/>
                </a:cubicBezTo>
                <a:cubicBezTo>
                  <a:pt x="48134" y="31897"/>
                  <a:pt x="53163" y="28353"/>
                  <a:pt x="58479" y="26581"/>
                </a:cubicBezTo>
                <a:cubicBezTo>
                  <a:pt x="63795" y="21265"/>
                  <a:pt x="67012" y="11868"/>
                  <a:pt x="74428" y="10632"/>
                </a:cubicBezTo>
                <a:cubicBezTo>
                  <a:pt x="80730" y="9582"/>
                  <a:pt x="84661" y="18408"/>
                  <a:pt x="90376" y="21265"/>
                </a:cubicBezTo>
                <a:cubicBezTo>
                  <a:pt x="95388" y="23771"/>
                  <a:pt x="101009" y="24809"/>
                  <a:pt x="106325" y="26581"/>
                </a:cubicBezTo>
                <a:cubicBezTo>
                  <a:pt x="116958" y="24809"/>
                  <a:pt x="127700" y="23603"/>
                  <a:pt x="138223" y="21265"/>
                </a:cubicBezTo>
                <a:cubicBezTo>
                  <a:pt x="143693" y="20049"/>
                  <a:pt x="148644" y="15028"/>
                  <a:pt x="154172" y="15949"/>
                </a:cubicBezTo>
                <a:cubicBezTo>
                  <a:pt x="160474" y="16999"/>
                  <a:pt x="164406" y="23724"/>
                  <a:pt x="170121" y="26581"/>
                </a:cubicBezTo>
                <a:cubicBezTo>
                  <a:pt x="175133" y="29087"/>
                  <a:pt x="180753" y="30125"/>
                  <a:pt x="186069" y="31897"/>
                </a:cubicBezTo>
                <a:cubicBezTo>
                  <a:pt x="191385" y="37213"/>
                  <a:pt x="194885" y="50223"/>
                  <a:pt x="202018" y="47846"/>
                </a:cubicBezTo>
                <a:cubicBezTo>
                  <a:pt x="216283" y="43091"/>
                  <a:pt x="219651" y="20705"/>
                  <a:pt x="233916" y="15949"/>
                </a:cubicBezTo>
                <a:lnTo>
                  <a:pt x="249865" y="10632"/>
                </a:lnTo>
                <a:cubicBezTo>
                  <a:pt x="251637" y="15948"/>
                  <a:pt x="250169" y="24075"/>
                  <a:pt x="255181" y="26581"/>
                </a:cubicBezTo>
                <a:cubicBezTo>
                  <a:pt x="260193" y="29087"/>
                  <a:pt x="266118" y="23771"/>
                  <a:pt x="271130" y="21265"/>
                </a:cubicBezTo>
                <a:cubicBezTo>
                  <a:pt x="312353" y="653"/>
                  <a:pt x="262940" y="18678"/>
                  <a:pt x="303028" y="5316"/>
                </a:cubicBezTo>
                <a:cubicBezTo>
                  <a:pt x="304800" y="14176"/>
                  <a:pt x="300262" y="27856"/>
                  <a:pt x="308344" y="31897"/>
                </a:cubicBezTo>
                <a:cubicBezTo>
                  <a:pt x="315068" y="35259"/>
                  <a:pt x="318585" y="20842"/>
                  <a:pt x="324293" y="15949"/>
                </a:cubicBezTo>
                <a:cubicBezTo>
                  <a:pt x="331020" y="10183"/>
                  <a:pt x="338470" y="5316"/>
                  <a:pt x="345558" y="0"/>
                </a:cubicBezTo>
                <a:cubicBezTo>
                  <a:pt x="351434" y="17630"/>
                  <a:pt x="345270" y="15949"/>
                  <a:pt x="356190" y="15949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4521469" y="4733125"/>
            <a:ext cx="22199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70940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Ceilometer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9</a:t>
            </a:fld>
            <a:endParaRPr lang="fi-FI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329535" y="877495"/>
            <a:ext cx="4042792" cy="293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i-FI" sz="2400" kern="0" dirty="0"/>
              <a:t>Solid-state laser</a:t>
            </a:r>
          </a:p>
          <a:p>
            <a:pPr eaLnBrk="1" hangingPunct="1"/>
            <a:r>
              <a:rPr lang="en-GB" altLang="fi-FI" sz="2400" kern="0" dirty="0"/>
              <a:t>Resolution:</a:t>
            </a:r>
          </a:p>
          <a:p>
            <a:pPr eaLnBrk="1" hangingPunct="1"/>
            <a:r>
              <a:rPr lang="en-GB" altLang="fi-FI" sz="2400" kern="0" dirty="0"/>
              <a:t>	&lt;30 m vertical</a:t>
            </a:r>
          </a:p>
          <a:p>
            <a:pPr eaLnBrk="1" hangingPunct="1"/>
            <a:r>
              <a:rPr lang="fi-FI" altLang="fi-FI" sz="2400" kern="0" dirty="0"/>
              <a:t>	&lt;30 s  </a:t>
            </a:r>
            <a:r>
              <a:rPr lang="fi-FI" altLang="fi-FI" sz="2400" kern="0" dirty="0" err="1"/>
              <a:t>time</a:t>
            </a:r>
            <a:endParaRPr lang="fi-FI" altLang="fi-FI" sz="2400" kern="0" dirty="0"/>
          </a:p>
          <a:p>
            <a:pPr eaLnBrk="1" hangingPunct="1"/>
            <a:endParaRPr lang="fi-FI" altLang="fi-FI" sz="2400" kern="0" dirty="0"/>
          </a:p>
          <a:p>
            <a:pPr eaLnBrk="1" hangingPunct="1"/>
            <a:r>
              <a:rPr lang="fi-FI" altLang="fi-FI" sz="2400" kern="0" dirty="0" err="1"/>
              <a:t>Provide</a:t>
            </a:r>
            <a:r>
              <a:rPr lang="fi-FI" altLang="fi-FI" sz="2400" kern="0" dirty="0"/>
              <a:t>:</a:t>
            </a:r>
          </a:p>
          <a:p>
            <a:pPr eaLnBrk="1" hangingPunct="1"/>
            <a:r>
              <a:rPr lang="fi-FI" altLang="fi-FI" sz="2400" kern="0" dirty="0"/>
              <a:t>	</a:t>
            </a:r>
            <a:r>
              <a:rPr lang="fi-FI" altLang="fi-FI" sz="2400" kern="0" dirty="0" err="1"/>
              <a:t>Cloud</a:t>
            </a:r>
            <a:r>
              <a:rPr lang="fi-FI" altLang="fi-FI" sz="2400" kern="0" dirty="0"/>
              <a:t> </a:t>
            </a:r>
            <a:r>
              <a:rPr lang="fi-FI" altLang="fi-FI" sz="2400" kern="0" dirty="0" err="1"/>
              <a:t>base</a:t>
            </a:r>
            <a:endParaRPr lang="fi-FI" altLang="fi-FI" sz="2400" kern="0" dirty="0"/>
          </a:p>
          <a:p>
            <a:pPr eaLnBrk="1" hangingPunct="1"/>
            <a:r>
              <a:rPr lang="fi-FI" altLang="fi-FI" sz="2400" kern="0" dirty="0"/>
              <a:t>	</a:t>
            </a:r>
            <a:r>
              <a:rPr lang="fi-FI" altLang="fi-FI" sz="2400" kern="0" dirty="0" err="1"/>
              <a:t>Cloud</a:t>
            </a:r>
            <a:r>
              <a:rPr lang="fi-FI" altLang="fi-FI" sz="2400" kern="0" dirty="0"/>
              <a:t> </a:t>
            </a:r>
            <a:r>
              <a:rPr lang="fi-FI" altLang="fi-FI" sz="2400" kern="0" dirty="0" err="1"/>
              <a:t>coverage</a:t>
            </a:r>
            <a:endParaRPr lang="fi-FI" altLang="fi-FI" sz="2400" kern="0" dirty="0"/>
          </a:p>
          <a:p>
            <a:pPr eaLnBrk="1" hangingPunct="1"/>
            <a:endParaRPr lang="fi-FI" altLang="fi-FI" sz="2400" kern="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002524" y="474090"/>
            <a:ext cx="3869476" cy="5137438"/>
            <a:chOff x="6522026" y="1069704"/>
            <a:chExt cx="2367925" cy="31438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8" r="35622"/>
            <a:stretch/>
          </p:blipFill>
          <p:spPr>
            <a:xfrm>
              <a:off x="7767292" y="1450798"/>
              <a:ext cx="1122659" cy="275293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1" t="2816" r="23776"/>
            <a:stretch/>
          </p:blipFill>
          <p:spPr>
            <a:xfrm>
              <a:off x="6522026" y="1437383"/>
              <a:ext cx="1245266" cy="276634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>
              <a:off x="6522026" y="1437383"/>
              <a:ext cx="2367925" cy="2776175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22026" y="1069704"/>
              <a:ext cx="2367924" cy="35785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Ceilometer: &lt;30 k€</a:t>
              </a:r>
              <a:endParaRPr lang="en-US" sz="3200" dirty="0"/>
            </a:p>
          </p:txBody>
        </p:sp>
      </p:grpSp>
      <p:cxnSp>
        <p:nvCxnSpPr>
          <p:cNvPr id="15" name="Straight Arrow Connector 14"/>
          <p:cNvCxnSpPr/>
          <p:nvPr/>
        </p:nvCxnSpPr>
        <p:spPr bwMode="auto">
          <a:xfrm flipH="1">
            <a:off x="2538513" y="4821983"/>
            <a:ext cx="203822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Oval 15"/>
          <p:cNvSpPr/>
          <p:nvPr/>
        </p:nvSpPr>
        <p:spPr bwMode="auto">
          <a:xfrm>
            <a:off x="2186245" y="4670562"/>
            <a:ext cx="144016" cy="28803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914894" y="5383236"/>
            <a:ext cx="564556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914893" y="5056264"/>
            <a:ext cx="0" cy="3269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141403" y="503508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Signal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11"/>
          <a:stretch/>
        </p:blipFill>
        <p:spPr>
          <a:xfrm>
            <a:off x="444058" y="4503366"/>
            <a:ext cx="373326" cy="594819"/>
          </a:xfrm>
          <a:prstGeom prst="rect">
            <a:avLst/>
          </a:prstGeom>
        </p:spPr>
      </p:pic>
      <p:sp>
        <p:nvSpPr>
          <p:cNvPr id="21" name="Cloud Callout 20"/>
          <p:cNvSpPr/>
          <p:nvPr/>
        </p:nvSpPr>
        <p:spPr>
          <a:xfrm>
            <a:off x="4807522" y="4619026"/>
            <a:ext cx="457200" cy="349567"/>
          </a:xfrm>
          <a:prstGeom prst="cloud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 22"/>
          <p:cNvSpPr/>
          <p:nvPr/>
        </p:nvSpPr>
        <p:spPr bwMode="auto">
          <a:xfrm>
            <a:off x="914894" y="5351407"/>
            <a:ext cx="1133108" cy="53009"/>
          </a:xfrm>
          <a:custGeom>
            <a:avLst/>
            <a:gdLst>
              <a:gd name="connsiteX0" fmla="*/ 0 w 1133108"/>
              <a:gd name="connsiteY0" fmla="*/ 6626 h 53009"/>
              <a:gd name="connsiteX1" fmla="*/ 72887 w 1133108"/>
              <a:gd name="connsiteY1" fmla="*/ 26504 h 53009"/>
              <a:gd name="connsiteX2" fmla="*/ 112644 w 1133108"/>
              <a:gd name="connsiteY2" fmla="*/ 6626 h 53009"/>
              <a:gd name="connsiteX3" fmla="*/ 172279 w 1133108"/>
              <a:gd name="connsiteY3" fmla="*/ 0 h 53009"/>
              <a:gd name="connsiteX4" fmla="*/ 238539 w 1133108"/>
              <a:gd name="connsiteY4" fmla="*/ 19878 h 53009"/>
              <a:gd name="connsiteX5" fmla="*/ 258418 w 1133108"/>
              <a:gd name="connsiteY5" fmla="*/ 13252 h 53009"/>
              <a:gd name="connsiteX6" fmla="*/ 284922 w 1133108"/>
              <a:gd name="connsiteY6" fmla="*/ 19878 h 53009"/>
              <a:gd name="connsiteX7" fmla="*/ 304800 w 1133108"/>
              <a:gd name="connsiteY7" fmla="*/ 26504 h 53009"/>
              <a:gd name="connsiteX8" fmla="*/ 351183 w 1133108"/>
              <a:gd name="connsiteY8" fmla="*/ 33131 h 53009"/>
              <a:gd name="connsiteX9" fmla="*/ 390939 w 1133108"/>
              <a:gd name="connsiteY9" fmla="*/ 19878 h 53009"/>
              <a:gd name="connsiteX10" fmla="*/ 410818 w 1133108"/>
              <a:gd name="connsiteY10" fmla="*/ 13252 h 53009"/>
              <a:gd name="connsiteX11" fmla="*/ 463826 w 1133108"/>
              <a:gd name="connsiteY11" fmla="*/ 0 h 53009"/>
              <a:gd name="connsiteX12" fmla="*/ 496957 w 1133108"/>
              <a:gd name="connsiteY12" fmla="*/ 6626 h 53009"/>
              <a:gd name="connsiteX13" fmla="*/ 516835 w 1133108"/>
              <a:gd name="connsiteY13" fmla="*/ 13252 h 53009"/>
              <a:gd name="connsiteX14" fmla="*/ 536713 w 1133108"/>
              <a:gd name="connsiteY14" fmla="*/ 6626 h 53009"/>
              <a:gd name="connsiteX15" fmla="*/ 576470 w 1133108"/>
              <a:gd name="connsiteY15" fmla="*/ 26504 h 53009"/>
              <a:gd name="connsiteX16" fmla="*/ 602974 w 1133108"/>
              <a:gd name="connsiteY16" fmla="*/ 19878 h 53009"/>
              <a:gd name="connsiteX17" fmla="*/ 642731 w 1133108"/>
              <a:gd name="connsiteY17" fmla="*/ 33131 h 53009"/>
              <a:gd name="connsiteX18" fmla="*/ 675861 w 1133108"/>
              <a:gd name="connsiteY18" fmla="*/ 13252 h 53009"/>
              <a:gd name="connsiteX19" fmla="*/ 682487 w 1133108"/>
              <a:gd name="connsiteY19" fmla="*/ 39757 h 53009"/>
              <a:gd name="connsiteX20" fmla="*/ 728870 w 1133108"/>
              <a:gd name="connsiteY20" fmla="*/ 13252 h 53009"/>
              <a:gd name="connsiteX21" fmla="*/ 748748 w 1133108"/>
              <a:gd name="connsiteY21" fmla="*/ 19878 h 53009"/>
              <a:gd name="connsiteX22" fmla="*/ 768626 w 1133108"/>
              <a:gd name="connsiteY22" fmla="*/ 13252 h 53009"/>
              <a:gd name="connsiteX23" fmla="*/ 821635 w 1133108"/>
              <a:gd name="connsiteY23" fmla="*/ 33131 h 53009"/>
              <a:gd name="connsiteX24" fmla="*/ 828261 w 1133108"/>
              <a:gd name="connsiteY24" fmla="*/ 53009 h 53009"/>
              <a:gd name="connsiteX25" fmla="*/ 848139 w 1133108"/>
              <a:gd name="connsiteY25" fmla="*/ 46383 h 53009"/>
              <a:gd name="connsiteX26" fmla="*/ 887896 w 1133108"/>
              <a:gd name="connsiteY26" fmla="*/ 19878 h 53009"/>
              <a:gd name="connsiteX27" fmla="*/ 927652 w 1133108"/>
              <a:gd name="connsiteY27" fmla="*/ 19878 h 53009"/>
              <a:gd name="connsiteX28" fmla="*/ 940905 w 1133108"/>
              <a:gd name="connsiteY28" fmla="*/ 33131 h 53009"/>
              <a:gd name="connsiteX29" fmla="*/ 960783 w 1133108"/>
              <a:gd name="connsiteY29" fmla="*/ 39757 h 53009"/>
              <a:gd name="connsiteX30" fmla="*/ 1000539 w 1133108"/>
              <a:gd name="connsiteY30" fmla="*/ 39757 h 53009"/>
              <a:gd name="connsiteX31" fmla="*/ 1020418 w 1133108"/>
              <a:gd name="connsiteY31" fmla="*/ 33131 h 53009"/>
              <a:gd name="connsiteX32" fmla="*/ 1053548 w 1133108"/>
              <a:gd name="connsiteY32" fmla="*/ 13252 h 53009"/>
              <a:gd name="connsiteX33" fmla="*/ 1060174 w 1133108"/>
              <a:gd name="connsiteY33" fmla="*/ 33131 h 53009"/>
              <a:gd name="connsiteX34" fmla="*/ 1093305 w 1133108"/>
              <a:gd name="connsiteY34" fmla="*/ 13252 h 53009"/>
              <a:gd name="connsiteX35" fmla="*/ 1113183 w 1133108"/>
              <a:gd name="connsiteY35" fmla="*/ 6626 h 53009"/>
              <a:gd name="connsiteX36" fmla="*/ 1119809 w 1133108"/>
              <a:gd name="connsiteY36" fmla="*/ 26504 h 53009"/>
              <a:gd name="connsiteX37" fmla="*/ 1133061 w 1133108"/>
              <a:gd name="connsiteY37" fmla="*/ 46383 h 53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33108" h="53009">
                <a:moveTo>
                  <a:pt x="0" y="6626"/>
                </a:moveTo>
                <a:cubicBezTo>
                  <a:pt x="24296" y="13252"/>
                  <a:pt x="47957" y="22943"/>
                  <a:pt x="72887" y="26504"/>
                </a:cubicBezTo>
                <a:cubicBezTo>
                  <a:pt x="90963" y="29086"/>
                  <a:pt x="97623" y="10381"/>
                  <a:pt x="112644" y="6626"/>
                </a:cubicBezTo>
                <a:cubicBezTo>
                  <a:pt x="132048" y="1775"/>
                  <a:pt x="152401" y="2209"/>
                  <a:pt x="172279" y="0"/>
                </a:cubicBezTo>
                <a:cubicBezTo>
                  <a:pt x="216861" y="29721"/>
                  <a:pt x="198157" y="31416"/>
                  <a:pt x="238539" y="19878"/>
                </a:cubicBezTo>
                <a:cubicBezTo>
                  <a:pt x="245255" y="17959"/>
                  <a:pt x="251792" y="15461"/>
                  <a:pt x="258418" y="13252"/>
                </a:cubicBezTo>
                <a:cubicBezTo>
                  <a:pt x="267253" y="15461"/>
                  <a:pt x="276166" y="17376"/>
                  <a:pt x="284922" y="19878"/>
                </a:cubicBezTo>
                <a:cubicBezTo>
                  <a:pt x="291638" y="21797"/>
                  <a:pt x="297951" y="25134"/>
                  <a:pt x="304800" y="26504"/>
                </a:cubicBezTo>
                <a:cubicBezTo>
                  <a:pt x="320115" y="29567"/>
                  <a:pt x="335722" y="30922"/>
                  <a:pt x="351183" y="33131"/>
                </a:cubicBezTo>
                <a:lnTo>
                  <a:pt x="390939" y="19878"/>
                </a:lnTo>
                <a:cubicBezTo>
                  <a:pt x="397565" y="17669"/>
                  <a:pt x="403969" y="14622"/>
                  <a:pt x="410818" y="13252"/>
                </a:cubicBezTo>
                <a:cubicBezTo>
                  <a:pt x="450797" y="5256"/>
                  <a:pt x="433264" y="10187"/>
                  <a:pt x="463826" y="0"/>
                </a:cubicBezTo>
                <a:cubicBezTo>
                  <a:pt x="489712" y="25884"/>
                  <a:pt x="462550" y="6626"/>
                  <a:pt x="496957" y="6626"/>
                </a:cubicBezTo>
                <a:cubicBezTo>
                  <a:pt x="503941" y="6626"/>
                  <a:pt x="510209" y="11043"/>
                  <a:pt x="516835" y="13252"/>
                </a:cubicBezTo>
                <a:cubicBezTo>
                  <a:pt x="523461" y="11043"/>
                  <a:pt x="529729" y="6626"/>
                  <a:pt x="536713" y="6626"/>
                </a:cubicBezTo>
                <a:cubicBezTo>
                  <a:pt x="550431" y="6626"/>
                  <a:pt x="566419" y="19803"/>
                  <a:pt x="576470" y="26504"/>
                </a:cubicBezTo>
                <a:cubicBezTo>
                  <a:pt x="585305" y="24295"/>
                  <a:pt x="593913" y="18972"/>
                  <a:pt x="602974" y="19878"/>
                </a:cubicBezTo>
                <a:cubicBezTo>
                  <a:pt x="616874" y="21268"/>
                  <a:pt x="642731" y="33131"/>
                  <a:pt x="642731" y="33131"/>
                </a:cubicBezTo>
                <a:cubicBezTo>
                  <a:pt x="646634" y="29228"/>
                  <a:pt x="666030" y="5879"/>
                  <a:pt x="675861" y="13252"/>
                </a:cubicBezTo>
                <a:cubicBezTo>
                  <a:pt x="683146" y="18716"/>
                  <a:pt x="680278" y="30922"/>
                  <a:pt x="682487" y="39757"/>
                </a:cubicBezTo>
                <a:cubicBezTo>
                  <a:pt x="697948" y="30922"/>
                  <a:pt x="711814" y="18369"/>
                  <a:pt x="728870" y="13252"/>
                </a:cubicBezTo>
                <a:cubicBezTo>
                  <a:pt x="735560" y="11245"/>
                  <a:pt x="741764" y="19878"/>
                  <a:pt x="748748" y="19878"/>
                </a:cubicBezTo>
                <a:cubicBezTo>
                  <a:pt x="755732" y="19878"/>
                  <a:pt x="762000" y="15461"/>
                  <a:pt x="768626" y="13252"/>
                </a:cubicBezTo>
                <a:cubicBezTo>
                  <a:pt x="811550" y="56172"/>
                  <a:pt x="732340" y="-17897"/>
                  <a:pt x="821635" y="33131"/>
                </a:cubicBezTo>
                <a:cubicBezTo>
                  <a:pt x="827699" y="36596"/>
                  <a:pt x="826052" y="46383"/>
                  <a:pt x="828261" y="53009"/>
                </a:cubicBezTo>
                <a:cubicBezTo>
                  <a:pt x="834887" y="50800"/>
                  <a:pt x="842328" y="50257"/>
                  <a:pt x="848139" y="46383"/>
                </a:cubicBezTo>
                <a:cubicBezTo>
                  <a:pt x="897773" y="13293"/>
                  <a:pt x="840632" y="35633"/>
                  <a:pt x="887896" y="19878"/>
                </a:cubicBezTo>
                <a:cubicBezTo>
                  <a:pt x="918281" y="50265"/>
                  <a:pt x="879515" y="19878"/>
                  <a:pt x="927652" y="19878"/>
                </a:cubicBezTo>
                <a:cubicBezTo>
                  <a:pt x="933900" y="19878"/>
                  <a:pt x="935548" y="29917"/>
                  <a:pt x="940905" y="33131"/>
                </a:cubicBezTo>
                <a:cubicBezTo>
                  <a:pt x="946894" y="36725"/>
                  <a:pt x="954157" y="37548"/>
                  <a:pt x="960783" y="39757"/>
                </a:cubicBezTo>
                <a:cubicBezTo>
                  <a:pt x="1013791" y="22088"/>
                  <a:pt x="947531" y="39757"/>
                  <a:pt x="1000539" y="39757"/>
                </a:cubicBezTo>
                <a:cubicBezTo>
                  <a:pt x="1007524" y="39757"/>
                  <a:pt x="1013792" y="35340"/>
                  <a:pt x="1020418" y="33131"/>
                </a:cubicBezTo>
                <a:cubicBezTo>
                  <a:pt x="1025786" y="27763"/>
                  <a:pt x="1042079" y="7517"/>
                  <a:pt x="1053548" y="13252"/>
                </a:cubicBezTo>
                <a:cubicBezTo>
                  <a:pt x="1059795" y="16376"/>
                  <a:pt x="1057965" y="26505"/>
                  <a:pt x="1060174" y="33131"/>
                </a:cubicBezTo>
                <a:cubicBezTo>
                  <a:pt x="1116490" y="14356"/>
                  <a:pt x="1047822" y="40541"/>
                  <a:pt x="1093305" y="13252"/>
                </a:cubicBezTo>
                <a:cubicBezTo>
                  <a:pt x="1099294" y="9659"/>
                  <a:pt x="1106557" y="8835"/>
                  <a:pt x="1113183" y="6626"/>
                </a:cubicBezTo>
                <a:cubicBezTo>
                  <a:pt x="1115392" y="13252"/>
                  <a:pt x="1116216" y="20515"/>
                  <a:pt x="1119809" y="26504"/>
                </a:cubicBezTo>
                <a:cubicBezTo>
                  <a:pt x="1134623" y="51194"/>
                  <a:pt x="1133061" y="30018"/>
                  <a:pt x="1133061" y="46383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2053194" y="5358077"/>
            <a:ext cx="610447" cy="45719"/>
          </a:xfrm>
          <a:custGeom>
            <a:avLst/>
            <a:gdLst>
              <a:gd name="connsiteX0" fmla="*/ 0 w 1133108"/>
              <a:gd name="connsiteY0" fmla="*/ 6626 h 53009"/>
              <a:gd name="connsiteX1" fmla="*/ 72887 w 1133108"/>
              <a:gd name="connsiteY1" fmla="*/ 26504 h 53009"/>
              <a:gd name="connsiteX2" fmla="*/ 112644 w 1133108"/>
              <a:gd name="connsiteY2" fmla="*/ 6626 h 53009"/>
              <a:gd name="connsiteX3" fmla="*/ 172279 w 1133108"/>
              <a:gd name="connsiteY3" fmla="*/ 0 h 53009"/>
              <a:gd name="connsiteX4" fmla="*/ 238539 w 1133108"/>
              <a:gd name="connsiteY4" fmla="*/ 19878 h 53009"/>
              <a:gd name="connsiteX5" fmla="*/ 258418 w 1133108"/>
              <a:gd name="connsiteY5" fmla="*/ 13252 h 53009"/>
              <a:gd name="connsiteX6" fmla="*/ 284922 w 1133108"/>
              <a:gd name="connsiteY6" fmla="*/ 19878 h 53009"/>
              <a:gd name="connsiteX7" fmla="*/ 304800 w 1133108"/>
              <a:gd name="connsiteY7" fmla="*/ 26504 h 53009"/>
              <a:gd name="connsiteX8" fmla="*/ 351183 w 1133108"/>
              <a:gd name="connsiteY8" fmla="*/ 33131 h 53009"/>
              <a:gd name="connsiteX9" fmla="*/ 390939 w 1133108"/>
              <a:gd name="connsiteY9" fmla="*/ 19878 h 53009"/>
              <a:gd name="connsiteX10" fmla="*/ 410818 w 1133108"/>
              <a:gd name="connsiteY10" fmla="*/ 13252 h 53009"/>
              <a:gd name="connsiteX11" fmla="*/ 463826 w 1133108"/>
              <a:gd name="connsiteY11" fmla="*/ 0 h 53009"/>
              <a:gd name="connsiteX12" fmla="*/ 496957 w 1133108"/>
              <a:gd name="connsiteY12" fmla="*/ 6626 h 53009"/>
              <a:gd name="connsiteX13" fmla="*/ 516835 w 1133108"/>
              <a:gd name="connsiteY13" fmla="*/ 13252 h 53009"/>
              <a:gd name="connsiteX14" fmla="*/ 536713 w 1133108"/>
              <a:gd name="connsiteY14" fmla="*/ 6626 h 53009"/>
              <a:gd name="connsiteX15" fmla="*/ 576470 w 1133108"/>
              <a:gd name="connsiteY15" fmla="*/ 26504 h 53009"/>
              <a:gd name="connsiteX16" fmla="*/ 602974 w 1133108"/>
              <a:gd name="connsiteY16" fmla="*/ 19878 h 53009"/>
              <a:gd name="connsiteX17" fmla="*/ 642731 w 1133108"/>
              <a:gd name="connsiteY17" fmla="*/ 33131 h 53009"/>
              <a:gd name="connsiteX18" fmla="*/ 675861 w 1133108"/>
              <a:gd name="connsiteY18" fmla="*/ 13252 h 53009"/>
              <a:gd name="connsiteX19" fmla="*/ 682487 w 1133108"/>
              <a:gd name="connsiteY19" fmla="*/ 39757 h 53009"/>
              <a:gd name="connsiteX20" fmla="*/ 728870 w 1133108"/>
              <a:gd name="connsiteY20" fmla="*/ 13252 h 53009"/>
              <a:gd name="connsiteX21" fmla="*/ 748748 w 1133108"/>
              <a:gd name="connsiteY21" fmla="*/ 19878 h 53009"/>
              <a:gd name="connsiteX22" fmla="*/ 768626 w 1133108"/>
              <a:gd name="connsiteY22" fmla="*/ 13252 h 53009"/>
              <a:gd name="connsiteX23" fmla="*/ 821635 w 1133108"/>
              <a:gd name="connsiteY23" fmla="*/ 33131 h 53009"/>
              <a:gd name="connsiteX24" fmla="*/ 828261 w 1133108"/>
              <a:gd name="connsiteY24" fmla="*/ 53009 h 53009"/>
              <a:gd name="connsiteX25" fmla="*/ 848139 w 1133108"/>
              <a:gd name="connsiteY25" fmla="*/ 46383 h 53009"/>
              <a:gd name="connsiteX26" fmla="*/ 887896 w 1133108"/>
              <a:gd name="connsiteY26" fmla="*/ 19878 h 53009"/>
              <a:gd name="connsiteX27" fmla="*/ 927652 w 1133108"/>
              <a:gd name="connsiteY27" fmla="*/ 19878 h 53009"/>
              <a:gd name="connsiteX28" fmla="*/ 940905 w 1133108"/>
              <a:gd name="connsiteY28" fmla="*/ 33131 h 53009"/>
              <a:gd name="connsiteX29" fmla="*/ 960783 w 1133108"/>
              <a:gd name="connsiteY29" fmla="*/ 39757 h 53009"/>
              <a:gd name="connsiteX30" fmla="*/ 1000539 w 1133108"/>
              <a:gd name="connsiteY30" fmla="*/ 39757 h 53009"/>
              <a:gd name="connsiteX31" fmla="*/ 1020418 w 1133108"/>
              <a:gd name="connsiteY31" fmla="*/ 33131 h 53009"/>
              <a:gd name="connsiteX32" fmla="*/ 1053548 w 1133108"/>
              <a:gd name="connsiteY32" fmla="*/ 13252 h 53009"/>
              <a:gd name="connsiteX33" fmla="*/ 1060174 w 1133108"/>
              <a:gd name="connsiteY33" fmla="*/ 33131 h 53009"/>
              <a:gd name="connsiteX34" fmla="*/ 1093305 w 1133108"/>
              <a:gd name="connsiteY34" fmla="*/ 13252 h 53009"/>
              <a:gd name="connsiteX35" fmla="*/ 1113183 w 1133108"/>
              <a:gd name="connsiteY35" fmla="*/ 6626 h 53009"/>
              <a:gd name="connsiteX36" fmla="*/ 1119809 w 1133108"/>
              <a:gd name="connsiteY36" fmla="*/ 26504 h 53009"/>
              <a:gd name="connsiteX37" fmla="*/ 1133061 w 1133108"/>
              <a:gd name="connsiteY37" fmla="*/ 46383 h 53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33108" h="53009">
                <a:moveTo>
                  <a:pt x="0" y="6626"/>
                </a:moveTo>
                <a:cubicBezTo>
                  <a:pt x="24296" y="13252"/>
                  <a:pt x="47957" y="22943"/>
                  <a:pt x="72887" y="26504"/>
                </a:cubicBezTo>
                <a:cubicBezTo>
                  <a:pt x="90963" y="29086"/>
                  <a:pt x="97623" y="10381"/>
                  <a:pt x="112644" y="6626"/>
                </a:cubicBezTo>
                <a:cubicBezTo>
                  <a:pt x="132048" y="1775"/>
                  <a:pt x="152401" y="2209"/>
                  <a:pt x="172279" y="0"/>
                </a:cubicBezTo>
                <a:cubicBezTo>
                  <a:pt x="216861" y="29721"/>
                  <a:pt x="198157" y="31416"/>
                  <a:pt x="238539" y="19878"/>
                </a:cubicBezTo>
                <a:cubicBezTo>
                  <a:pt x="245255" y="17959"/>
                  <a:pt x="251792" y="15461"/>
                  <a:pt x="258418" y="13252"/>
                </a:cubicBezTo>
                <a:cubicBezTo>
                  <a:pt x="267253" y="15461"/>
                  <a:pt x="276166" y="17376"/>
                  <a:pt x="284922" y="19878"/>
                </a:cubicBezTo>
                <a:cubicBezTo>
                  <a:pt x="291638" y="21797"/>
                  <a:pt x="297951" y="25134"/>
                  <a:pt x="304800" y="26504"/>
                </a:cubicBezTo>
                <a:cubicBezTo>
                  <a:pt x="320115" y="29567"/>
                  <a:pt x="335722" y="30922"/>
                  <a:pt x="351183" y="33131"/>
                </a:cubicBezTo>
                <a:lnTo>
                  <a:pt x="390939" y="19878"/>
                </a:lnTo>
                <a:cubicBezTo>
                  <a:pt x="397565" y="17669"/>
                  <a:pt x="403969" y="14622"/>
                  <a:pt x="410818" y="13252"/>
                </a:cubicBezTo>
                <a:cubicBezTo>
                  <a:pt x="450797" y="5256"/>
                  <a:pt x="433264" y="10187"/>
                  <a:pt x="463826" y="0"/>
                </a:cubicBezTo>
                <a:cubicBezTo>
                  <a:pt x="489712" y="25884"/>
                  <a:pt x="462550" y="6626"/>
                  <a:pt x="496957" y="6626"/>
                </a:cubicBezTo>
                <a:cubicBezTo>
                  <a:pt x="503941" y="6626"/>
                  <a:pt x="510209" y="11043"/>
                  <a:pt x="516835" y="13252"/>
                </a:cubicBezTo>
                <a:cubicBezTo>
                  <a:pt x="523461" y="11043"/>
                  <a:pt x="529729" y="6626"/>
                  <a:pt x="536713" y="6626"/>
                </a:cubicBezTo>
                <a:cubicBezTo>
                  <a:pt x="550431" y="6626"/>
                  <a:pt x="566419" y="19803"/>
                  <a:pt x="576470" y="26504"/>
                </a:cubicBezTo>
                <a:cubicBezTo>
                  <a:pt x="585305" y="24295"/>
                  <a:pt x="593913" y="18972"/>
                  <a:pt x="602974" y="19878"/>
                </a:cubicBezTo>
                <a:cubicBezTo>
                  <a:pt x="616874" y="21268"/>
                  <a:pt x="642731" y="33131"/>
                  <a:pt x="642731" y="33131"/>
                </a:cubicBezTo>
                <a:cubicBezTo>
                  <a:pt x="646634" y="29228"/>
                  <a:pt x="666030" y="5879"/>
                  <a:pt x="675861" y="13252"/>
                </a:cubicBezTo>
                <a:cubicBezTo>
                  <a:pt x="683146" y="18716"/>
                  <a:pt x="680278" y="30922"/>
                  <a:pt x="682487" y="39757"/>
                </a:cubicBezTo>
                <a:cubicBezTo>
                  <a:pt x="697948" y="30922"/>
                  <a:pt x="711814" y="18369"/>
                  <a:pt x="728870" y="13252"/>
                </a:cubicBezTo>
                <a:cubicBezTo>
                  <a:pt x="735560" y="11245"/>
                  <a:pt x="741764" y="19878"/>
                  <a:pt x="748748" y="19878"/>
                </a:cubicBezTo>
                <a:cubicBezTo>
                  <a:pt x="755732" y="19878"/>
                  <a:pt x="762000" y="15461"/>
                  <a:pt x="768626" y="13252"/>
                </a:cubicBezTo>
                <a:cubicBezTo>
                  <a:pt x="811550" y="56172"/>
                  <a:pt x="732340" y="-17897"/>
                  <a:pt x="821635" y="33131"/>
                </a:cubicBezTo>
                <a:cubicBezTo>
                  <a:pt x="827699" y="36596"/>
                  <a:pt x="826052" y="46383"/>
                  <a:pt x="828261" y="53009"/>
                </a:cubicBezTo>
                <a:cubicBezTo>
                  <a:pt x="834887" y="50800"/>
                  <a:pt x="842328" y="50257"/>
                  <a:pt x="848139" y="46383"/>
                </a:cubicBezTo>
                <a:cubicBezTo>
                  <a:pt x="897773" y="13293"/>
                  <a:pt x="840632" y="35633"/>
                  <a:pt x="887896" y="19878"/>
                </a:cubicBezTo>
                <a:cubicBezTo>
                  <a:pt x="918281" y="50265"/>
                  <a:pt x="879515" y="19878"/>
                  <a:pt x="927652" y="19878"/>
                </a:cubicBezTo>
                <a:cubicBezTo>
                  <a:pt x="933900" y="19878"/>
                  <a:pt x="935548" y="29917"/>
                  <a:pt x="940905" y="33131"/>
                </a:cubicBezTo>
                <a:cubicBezTo>
                  <a:pt x="946894" y="36725"/>
                  <a:pt x="954157" y="37548"/>
                  <a:pt x="960783" y="39757"/>
                </a:cubicBezTo>
                <a:cubicBezTo>
                  <a:pt x="1013791" y="22088"/>
                  <a:pt x="947531" y="39757"/>
                  <a:pt x="1000539" y="39757"/>
                </a:cubicBezTo>
                <a:cubicBezTo>
                  <a:pt x="1007524" y="39757"/>
                  <a:pt x="1013792" y="35340"/>
                  <a:pt x="1020418" y="33131"/>
                </a:cubicBezTo>
                <a:cubicBezTo>
                  <a:pt x="1025786" y="27763"/>
                  <a:pt x="1042079" y="7517"/>
                  <a:pt x="1053548" y="13252"/>
                </a:cubicBezTo>
                <a:cubicBezTo>
                  <a:pt x="1059795" y="16376"/>
                  <a:pt x="1057965" y="26505"/>
                  <a:pt x="1060174" y="33131"/>
                </a:cubicBezTo>
                <a:cubicBezTo>
                  <a:pt x="1116490" y="14356"/>
                  <a:pt x="1047822" y="40541"/>
                  <a:pt x="1093305" y="13252"/>
                </a:cubicBezTo>
                <a:cubicBezTo>
                  <a:pt x="1099294" y="9659"/>
                  <a:pt x="1106557" y="8835"/>
                  <a:pt x="1113183" y="6626"/>
                </a:cubicBezTo>
                <a:cubicBezTo>
                  <a:pt x="1115392" y="13252"/>
                  <a:pt x="1116216" y="20515"/>
                  <a:pt x="1119809" y="26504"/>
                </a:cubicBezTo>
                <a:cubicBezTo>
                  <a:pt x="1134623" y="51194"/>
                  <a:pt x="1133061" y="30018"/>
                  <a:pt x="1133061" y="46383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  <p:sp>
        <p:nvSpPr>
          <p:cNvPr id="26" name="Freeform 25"/>
          <p:cNvSpPr/>
          <p:nvPr/>
        </p:nvSpPr>
        <p:spPr bwMode="auto">
          <a:xfrm>
            <a:off x="2676462" y="5359569"/>
            <a:ext cx="356190" cy="48133"/>
          </a:xfrm>
          <a:custGeom>
            <a:avLst/>
            <a:gdLst>
              <a:gd name="connsiteX0" fmla="*/ 0 w 356190"/>
              <a:gd name="connsiteY0" fmla="*/ 47846 h 48133"/>
              <a:gd name="connsiteX1" fmla="*/ 26581 w 356190"/>
              <a:gd name="connsiteY1" fmla="*/ 26581 h 48133"/>
              <a:gd name="connsiteX2" fmla="*/ 42530 w 356190"/>
              <a:gd name="connsiteY2" fmla="*/ 31897 h 48133"/>
              <a:gd name="connsiteX3" fmla="*/ 58479 w 356190"/>
              <a:gd name="connsiteY3" fmla="*/ 26581 h 48133"/>
              <a:gd name="connsiteX4" fmla="*/ 74428 w 356190"/>
              <a:gd name="connsiteY4" fmla="*/ 10632 h 48133"/>
              <a:gd name="connsiteX5" fmla="*/ 90376 w 356190"/>
              <a:gd name="connsiteY5" fmla="*/ 21265 h 48133"/>
              <a:gd name="connsiteX6" fmla="*/ 106325 w 356190"/>
              <a:gd name="connsiteY6" fmla="*/ 26581 h 48133"/>
              <a:gd name="connsiteX7" fmla="*/ 138223 w 356190"/>
              <a:gd name="connsiteY7" fmla="*/ 21265 h 48133"/>
              <a:gd name="connsiteX8" fmla="*/ 154172 w 356190"/>
              <a:gd name="connsiteY8" fmla="*/ 15949 h 48133"/>
              <a:gd name="connsiteX9" fmla="*/ 170121 w 356190"/>
              <a:gd name="connsiteY9" fmla="*/ 26581 h 48133"/>
              <a:gd name="connsiteX10" fmla="*/ 186069 w 356190"/>
              <a:gd name="connsiteY10" fmla="*/ 31897 h 48133"/>
              <a:gd name="connsiteX11" fmla="*/ 202018 w 356190"/>
              <a:gd name="connsiteY11" fmla="*/ 47846 h 48133"/>
              <a:gd name="connsiteX12" fmla="*/ 233916 w 356190"/>
              <a:gd name="connsiteY12" fmla="*/ 15949 h 48133"/>
              <a:gd name="connsiteX13" fmla="*/ 249865 w 356190"/>
              <a:gd name="connsiteY13" fmla="*/ 10632 h 48133"/>
              <a:gd name="connsiteX14" fmla="*/ 255181 w 356190"/>
              <a:gd name="connsiteY14" fmla="*/ 26581 h 48133"/>
              <a:gd name="connsiteX15" fmla="*/ 271130 w 356190"/>
              <a:gd name="connsiteY15" fmla="*/ 21265 h 48133"/>
              <a:gd name="connsiteX16" fmla="*/ 303028 w 356190"/>
              <a:gd name="connsiteY16" fmla="*/ 5316 h 48133"/>
              <a:gd name="connsiteX17" fmla="*/ 308344 w 356190"/>
              <a:gd name="connsiteY17" fmla="*/ 31897 h 48133"/>
              <a:gd name="connsiteX18" fmla="*/ 324293 w 356190"/>
              <a:gd name="connsiteY18" fmla="*/ 15949 h 48133"/>
              <a:gd name="connsiteX19" fmla="*/ 345558 w 356190"/>
              <a:gd name="connsiteY19" fmla="*/ 0 h 48133"/>
              <a:gd name="connsiteX20" fmla="*/ 356190 w 356190"/>
              <a:gd name="connsiteY20" fmla="*/ 15949 h 4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6190" h="48133">
                <a:moveTo>
                  <a:pt x="0" y="47846"/>
                </a:moveTo>
                <a:cubicBezTo>
                  <a:pt x="8860" y="40758"/>
                  <a:pt x="15957" y="30565"/>
                  <a:pt x="26581" y="26581"/>
                </a:cubicBezTo>
                <a:cubicBezTo>
                  <a:pt x="31828" y="24613"/>
                  <a:pt x="36926" y="31897"/>
                  <a:pt x="42530" y="31897"/>
                </a:cubicBezTo>
                <a:cubicBezTo>
                  <a:pt x="48134" y="31897"/>
                  <a:pt x="53163" y="28353"/>
                  <a:pt x="58479" y="26581"/>
                </a:cubicBezTo>
                <a:cubicBezTo>
                  <a:pt x="63795" y="21265"/>
                  <a:pt x="67012" y="11868"/>
                  <a:pt x="74428" y="10632"/>
                </a:cubicBezTo>
                <a:cubicBezTo>
                  <a:pt x="80730" y="9582"/>
                  <a:pt x="84661" y="18408"/>
                  <a:pt x="90376" y="21265"/>
                </a:cubicBezTo>
                <a:cubicBezTo>
                  <a:pt x="95388" y="23771"/>
                  <a:pt x="101009" y="24809"/>
                  <a:pt x="106325" y="26581"/>
                </a:cubicBezTo>
                <a:cubicBezTo>
                  <a:pt x="116958" y="24809"/>
                  <a:pt x="127700" y="23603"/>
                  <a:pt x="138223" y="21265"/>
                </a:cubicBezTo>
                <a:cubicBezTo>
                  <a:pt x="143693" y="20049"/>
                  <a:pt x="148644" y="15028"/>
                  <a:pt x="154172" y="15949"/>
                </a:cubicBezTo>
                <a:cubicBezTo>
                  <a:pt x="160474" y="16999"/>
                  <a:pt x="164406" y="23724"/>
                  <a:pt x="170121" y="26581"/>
                </a:cubicBezTo>
                <a:cubicBezTo>
                  <a:pt x="175133" y="29087"/>
                  <a:pt x="180753" y="30125"/>
                  <a:pt x="186069" y="31897"/>
                </a:cubicBezTo>
                <a:cubicBezTo>
                  <a:pt x="191385" y="37213"/>
                  <a:pt x="194885" y="50223"/>
                  <a:pt x="202018" y="47846"/>
                </a:cubicBezTo>
                <a:cubicBezTo>
                  <a:pt x="216283" y="43091"/>
                  <a:pt x="219651" y="20705"/>
                  <a:pt x="233916" y="15949"/>
                </a:cubicBezTo>
                <a:lnTo>
                  <a:pt x="249865" y="10632"/>
                </a:lnTo>
                <a:cubicBezTo>
                  <a:pt x="251637" y="15948"/>
                  <a:pt x="250169" y="24075"/>
                  <a:pt x="255181" y="26581"/>
                </a:cubicBezTo>
                <a:cubicBezTo>
                  <a:pt x="260193" y="29087"/>
                  <a:pt x="266118" y="23771"/>
                  <a:pt x="271130" y="21265"/>
                </a:cubicBezTo>
                <a:cubicBezTo>
                  <a:pt x="312353" y="653"/>
                  <a:pt x="262940" y="18678"/>
                  <a:pt x="303028" y="5316"/>
                </a:cubicBezTo>
                <a:cubicBezTo>
                  <a:pt x="304800" y="14176"/>
                  <a:pt x="300262" y="27856"/>
                  <a:pt x="308344" y="31897"/>
                </a:cubicBezTo>
                <a:cubicBezTo>
                  <a:pt x="315068" y="35259"/>
                  <a:pt x="318585" y="20842"/>
                  <a:pt x="324293" y="15949"/>
                </a:cubicBezTo>
                <a:cubicBezTo>
                  <a:pt x="331020" y="10183"/>
                  <a:pt x="338470" y="5316"/>
                  <a:pt x="345558" y="0"/>
                </a:cubicBezTo>
                <a:cubicBezTo>
                  <a:pt x="351434" y="17630"/>
                  <a:pt x="345270" y="15949"/>
                  <a:pt x="356190" y="15949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  <p:sp>
        <p:nvSpPr>
          <p:cNvPr id="22" name="Freeform 21"/>
          <p:cNvSpPr/>
          <p:nvPr/>
        </p:nvSpPr>
        <p:spPr bwMode="auto">
          <a:xfrm>
            <a:off x="3018980" y="5330097"/>
            <a:ext cx="659219" cy="65040"/>
          </a:xfrm>
          <a:custGeom>
            <a:avLst/>
            <a:gdLst>
              <a:gd name="connsiteX0" fmla="*/ 0 w 659219"/>
              <a:gd name="connsiteY0" fmla="*/ 42530 h 65040"/>
              <a:gd name="connsiteX1" fmla="*/ 116958 w 659219"/>
              <a:gd name="connsiteY1" fmla="*/ 58479 h 65040"/>
              <a:gd name="connsiteX2" fmla="*/ 85060 w 659219"/>
              <a:gd name="connsiteY2" fmla="*/ 63795 h 65040"/>
              <a:gd name="connsiteX3" fmla="*/ 90377 w 659219"/>
              <a:gd name="connsiteY3" fmla="*/ 47846 h 65040"/>
              <a:gd name="connsiteX4" fmla="*/ 127591 w 659219"/>
              <a:gd name="connsiteY4" fmla="*/ 37214 h 65040"/>
              <a:gd name="connsiteX5" fmla="*/ 143540 w 659219"/>
              <a:gd name="connsiteY5" fmla="*/ 42530 h 65040"/>
              <a:gd name="connsiteX6" fmla="*/ 164805 w 659219"/>
              <a:gd name="connsiteY6" fmla="*/ 21265 h 65040"/>
              <a:gd name="connsiteX7" fmla="*/ 170121 w 659219"/>
              <a:gd name="connsiteY7" fmla="*/ 47846 h 65040"/>
              <a:gd name="connsiteX8" fmla="*/ 180754 w 659219"/>
              <a:gd name="connsiteY8" fmla="*/ 63795 h 65040"/>
              <a:gd name="connsiteX9" fmla="*/ 191386 w 659219"/>
              <a:gd name="connsiteY9" fmla="*/ 47846 h 65040"/>
              <a:gd name="connsiteX10" fmla="*/ 207335 w 659219"/>
              <a:gd name="connsiteY10" fmla="*/ 53163 h 65040"/>
              <a:gd name="connsiteX11" fmla="*/ 223284 w 659219"/>
              <a:gd name="connsiteY11" fmla="*/ 47846 h 65040"/>
              <a:gd name="connsiteX12" fmla="*/ 249865 w 659219"/>
              <a:gd name="connsiteY12" fmla="*/ 58479 h 65040"/>
              <a:gd name="connsiteX13" fmla="*/ 265814 w 659219"/>
              <a:gd name="connsiteY13" fmla="*/ 63795 h 65040"/>
              <a:gd name="connsiteX14" fmla="*/ 287079 w 659219"/>
              <a:gd name="connsiteY14" fmla="*/ 47846 h 65040"/>
              <a:gd name="connsiteX15" fmla="*/ 303028 w 659219"/>
              <a:gd name="connsiteY15" fmla="*/ 15949 h 65040"/>
              <a:gd name="connsiteX16" fmla="*/ 318977 w 659219"/>
              <a:gd name="connsiteY16" fmla="*/ 26581 h 65040"/>
              <a:gd name="connsiteX17" fmla="*/ 350874 w 659219"/>
              <a:gd name="connsiteY17" fmla="*/ 0 h 65040"/>
              <a:gd name="connsiteX18" fmla="*/ 356191 w 659219"/>
              <a:gd name="connsiteY18" fmla="*/ 15949 h 65040"/>
              <a:gd name="connsiteX19" fmla="*/ 361507 w 659219"/>
              <a:gd name="connsiteY19" fmla="*/ 42530 h 65040"/>
              <a:gd name="connsiteX20" fmla="*/ 372140 w 659219"/>
              <a:gd name="connsiteY20" fmla="*/ 26581 h 65040"/>
              <a:gd name="connsiteX21" fmla="*/ 409354 w 659219"/>
              <a:gd name="connsiteY21" fmla="*/ 31898 h 65040"/>
              <a:gd name="connsiteX22" fmla="*/ 419986 w 659219"/>
              <a:gd name="connsiteY22" fmla="*/ 47846 h 65040"/>
              <a:gd name="connsiteX23" fmla="*/ 451884 w 659219"/>
              <a:gd name="connsiteY23" fmla="*/ 58479 h 65040"/>
              <a:gd name="connsiteX24" fmla="*/ 505047 w 659219"/>
              <a:gd name="connsiteY24" fmla="*/ 42530 h 65040"/>
              <a:gd name="connsiteX25" fmla="*/ 520995 w 659219"/>
              <a:gd name="connsiteY25" fmla="*/ 47846 h 65040"/>
              <a:gd name="connsiteX26" fmla="*/ 542260 w 659219"/>
              <a:gd name="connsiteY26" fmla="*/ 42530 h 65040"/>
              <a:gd name="connsiteX27" fmla="*/ 574158 w 659219"/>
              <a:gd name="connsiteY27" fmla="*/ 47846 h 65040"/>
              <a:gd name="connsiteX28" fmla="*/ 616688 w 659219"/>
              <a:gd name="connsiteY28" fmla="*/ 42530 h 65040"/>
              <a:gd name="connsiteX29" fmla="*/ 627321 w 659219"/>
              <a:gd name="connsiteY29" fmla="*/ 26581 h 65040"/>
              <a:gd name="connsiteX30" fmla="*/ 659219 w 659219"/>
              <a:gd name="connsiteY30" fmla="*/ 21265 h 65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59219" h="65040">
                <a:moveTo>
                  <a:pt x="0" y="42530"/>
                </a:moveTo>
                <a:cubicBezTo>
                  <a:pt x="38986" y="47846"/>
                  <a:pt x="78786" y="48936"/>
                  <a:pt x="116958" y="58479"/>
                </a:cubicBezTo>
                <a:cubicBezTo>
                  <a:pt x="127415" y="61093"/>
                  <a:pt x="95068" y="67799"/>
                  <a:pt x="85060" y="63795"/>
                </a:cubicBezTo>
                <a:cubicBezTo>
                  <a:pt x="79857" y="61714"/>
                  <a:pt x="86414" y="51809"/>
                  <a:pt x="90377" y="47846"/>
                </a:cubicBezTo>
                <a:cubicBezTo>
                  <a:pt x="92919" y="45304"/>
                  <a:pt x="127407" y="37260"/>
                  <a:pt x="127591" y="37214"/>
                </a:cubicBezTo>
                <a:cubicBezTo>
                  <a:pt x="132907" y="38986"/>
                  <a:pt x="138389" y="44737"/>
                  <a:pt x="143540" y="42530"/>
                </a:cubicBezTo>
                <a:cubicBezTo>
                  <a:pt x="152754" y="38581"/>
                  <a:pt x="154975" y="19299"/>
                  <a:pt x="164805" y="21265"/>
                </a:cubicBezTo>
                <a:cubicBezTo>
                  <a:pt x="173665" y="23037"/>
                  <a:pt x="166948" y="39386"/>
                  <a:pt x="170121" y="47846"/>
                </a:cubicBezTo>
                <a:cubicBezTo>
                  <a:pt x="172365" y="53829"/>
                  <a:pt x="177210" y="58479"/>
                  <a:pt x="180754" y="63795"/>
                </a:cubicBezTo>
                <a:cubicBezTo>
                  <a:pt x="184298" y="58479"/>
                  <a:pt x="185454" y="50219"/>
                  <a:pt x="191386" y="47846"/>
                </a:cubicBezTo>
                <a:cubicBezTo>
                  <a:pt x="196589" y="45765"/>
                  <a:pt x="201731" y="53163"/>
                  <a:pt x="207335" y="53163"/>
                </a:cubicBezTo>
                <a:cubicBezTo>
                  <a:pt x="212939" y="53163"/>
                  <a:pt x="217968" y="49618"/>
                  <a:pt x="223284" y="47846"/>
                </a:cubicBezTo>
                <a:cubicBezTo>
                  <a:pt x="252231" y="18901"/>
                  <a:pt x="228508" y="32850"/>
                  <a:pt x="249865" y="58479"/>
                </a:cubicBezTo>
                <a:cubicBezTo>
                  <a:pt x="253453" y="62784"/>
                  <a:pt x="260498" y="62023"/>
                  <a:pt x="265814" y="63795"/>
                </a:cubicBezTo>
                <a:cubicBezTo>
                  <a:pt x="272902" y="58479"/>
                  <a:pt x="280814" y="54111"/>
                  <a:pt x="287079" y="47846"/>
                </a:cubicBezTo>
                <a:cubicBezTo>
                  <a:pt x="297386" y="37539"/>
                  <a:pt x="298704" y="28922"/>
                  <a:pt x="303028" y="15949"/>
                </a:cubicBezTo>
                <a:cubicBezTo>
                  <a:pt x="308344" y="19493"/>
                  <a:pt x="312652" y="25677"/>
                  <a:pt x="318977" y="26581"/>
                </a:cubicBezTo>
                <a:cubicBezTo>
                  <a:pt x="342623" y="29959"/>
                  <a:pt x="342731" y="16286"/>
                  <a:pt x="350874" y="0"/>
                </a:cubicBezTo>
                <a:cubicBezTo>
                  <a:pt x="352646" y="5316"/>
                  <a:pt x="354832" y="10512"/>
                  <a:pt x="356191" y="15949"/>
                </a:cubicBezTo>
                <a:cubicBezTo>
                  <a:pt x="358383" y="24715"/>
                  <a:pt x="353989" y="37518"/>
                  <a:pt x="361507" y="42530"/>
                </a:cubicBezTo>
                <a:cubicBezTo>
                  <a:pt x="366823" y="46074"/>
                  <a:pt x="368596" y="31897"/>
                  <a:pt x="372140" y="26581"/>
                </a:cubicBezTo>
                <a:cubicBezTo>
                  <a:pt x="383966" y="62061"/>
                  <a:pt x="366208" y="26505"/>
                  <a:pt x="409354" y="31898"/>
                </a:cubicBezTo>
                <a:cubicBezTo>
                  <a:pt x="415694" y="32690"/>
                  <a:pt x="414568" y="44460"/>
                  <a:pt x="419986" y="47846"/>
                </a:cubicBezTo>
                <a:cubicBezTo>
                  <a:pt x="429490" y="53786"/>
                  <a:pt x="441251" y="54935"/>
                  <a:pt x="451884" y="58479"/>
                </a:cubicBezTo>
                <a:cubicBezTo>
                  <a:pt x="490713" y="45535"/>
                  <a:pt x="472908" y="50564"/>
                  <a:pt x="505047" y="42530"/>
                </a:cubicBezTo>
                <a:cubicBezTo>
                  <a:pt x="529452" y="5920"/>
                  <a:pt x="503014" y="37057"/>
                  <a:pt x="520995" y="47846"/>
                </a:cubicBezTo>
                <a:cubicBezTo>
                  <a:pt x="527260" y="51605"/>
                  <a:pt x="535172" y="44302"/>
                  <a:pt x="542260" y="42530"/>
                </a:cubicBezTo>
                <a:cubicBezTo>
                  <a:pt x="552893" y="44302"/>
                  <a:pt x="563423" y="48822"/>
                  <a:pt x="574158" y="47846"/>
                </a:cubicBezTo>
                <a:cubicBezTo>
                  <a:pt x="629099" y="42852"/>
                  <a:pt x="578090" y="29664"/>
                  <a:pt x="616688" y="42530"/>
                </a:cubicBezTo>
                <a:cubicBezTo>
                  <a:pt x="620232" y="37214"/>
                  <a:pt x="621773" y="29751"/>
                  <a:pt x="627321" y="26581"/>
                </a:cubicBezTo>
                <a:cubicBezTo>
                  <a:pt x="637232" y="20917"/>
                  <a:pt x="648477" y="21265"/>
                  <a:pt x="659219" y="21265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837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Ilmatieteen laitos">
      <a:dk1>
        <a:srgbClr val="000000"/>
      </a:dk1>
      <a:lt1>
        <a:srgbClr val="FFFFFF"/>
      </a:lt1>
      <a:dk2>
        <a:srgbClr val="2F3092"/>
      </a:dk2>
      <a:lt2>
        <a:srgbClr val="E7E6E6"/>
      </a:lt2>
      <a:accent1>
        <a:srgbClr val="2F3092"/>
      </a:accent1>
      <a:accent2>
        <a:srgbClr val="3A66E2"/>
      </a:accent2>
      <a:accent3>
        <a:srgbClr val="02B8CE"/>
      </a:accent3>
      <a:accent4>
        <a:srgbClr val="52C1A0"/>
      </a:accent4>
      <a:accent5>
        <a:srgbClr val="000000"/>
      </a:accent5>
      <a:accent6>
        <a:srgbClr val="70AD47"/>
      </a:accent6>
      <a:hlink>
        <a:srgbClr val="3A66E2"/>
      </a:hlink>
      <a:folHlink>
        <a:srgbClr val="3A66E2"/>
      </a:folHlink>
    </a:clrScheme>
    <a:fontScheme name="Ilmatieteen laito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AL-SteeringGroup-1" id="{152EFF71-8A5C-4778-8B85-9AE0F916ECD3}" vid="{9D1A9C7D-DAA3-40D9-A0BE-5B74AF7E9D85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3041</TotalTime>
  <Words>507</Words>
  <Application>Microsoft Office PowerPoint</Application>
  <PresentationFormat>Widescreen</PresentationFormat>
  <Paragraphs>270</Paragraphs>
  <Slides>48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Arial Black</vt:lpstr>
      <vt:lpstr>Calibri</vt:lpstr>
      <vt:lpstr>Cambria Math</vt:lpstr>
      <vt:lpstr>Office-teema</vt:lpstr>
      <vt:lpstr>Enhancing Finland’s ceilometer network </vt:lpstr>
      <vt:lpstr>Ceilometer</vt:lpstr>
      <vt:lpstr>Ceilometer</vt:lpstr>
      <vt:lpstr>Ceilometer</vt:lpstr>
      <vt:lpstr>Ceilometer</vt:lpstr>
      <vt:lpstr>Ceilometer</vt:lpstr>
      <vt:lpstr>Ceilometer</vt:lpstr>
      <vt:lpstr>Ceilometer</vt:lpstr>
      <vt:lpstr>Ceilometer</vt:lpstr>
      <vt:lpstr>Ceilometer</vt:lpstr>
      <vt:lpstr>Ceilometer</vt:lpstr>
      <vt:lpstr>Ceilometer</vt:lpstr>
      <vt:lpstr>Marambio</vt:lpstr>
      <vt:lpstr>Originally designed to measure cloud base  Can do so much more!  </vt:lpstr>
      <vt:lpstr>PowerPoint Presentation</vt:lpstr>
      <vt:lpstr>PowerPoint Presentation</vt:lpstr>
      <vt:lpstr>PowerPoint Presentation</vt:lpstr>
      <vt:lpstr>PowerPoint Presentation</vt:lpstr>
      <vt:lpstr>Ceilometer Network</vt:lpstr>
      <vt:lpstr>Low cloud, fog, low visibility</vt:lpstr>
      <vt:lpstr>Nowcasting of fog formation</vt:lpstr>
      <vt:lpstr>Supercoooled liquid layers - icing</vt:lpstr>
      <vt:lpstr>PowerPoint Presentation</vt:lpstr>
      <vt:lpstr>PowerPoint Presentation</vt:lpstr>
      <vt:lpstr>PowerPoint Presentation</vt:lpstr>
      <vt:lpstr>Ceilometer network</vt:lpstr>
      <vt:lpstr>Vaisala CL61D</vt:lpstr>
      <vt:lpstr>Test campaign - Kenttärova</vt:lpstr>
      <vt:lpstr>Depolarisation</vt:lpstr>
      <vt:lpstr>Simple explanation</vt:lpstr>
      <vt:lpstr>Test campaign - Kenttärova</vt:lpstr>
      <vt:lpstr>Examples</vt:lpstr>
      <vt:lpstr>Liquid vs Ice</vt:lpstr>
      <vt:lpstr>Liquid</vt:lpstr>
      <vt:lpstr>Pollution</vt:lpstr>
      <vt:lpstr>Road dust</vt:lpstr>
      <vt:lpstr>Marine aerosol</vt:lpstr>
      <vt:lpstr>Pollen</vt:lpstr>
      <vt:lpstr>Pollen – sea breeze</vt:lpstr>
      <vt:lpstr>Pollen - bad</vt:lpstr>
      <vt:lpstr>Pollen - Vehmäsmaki</vt:lpstr>
      <vt:lpstr>Smoke - Kenttärova</vt:lpstr>
      <vt:lpstr>Precipitation - snow</vt:lpstr>
      <vt:lpstr>Precipitation - rain</vt:lpstr>
      <vt:lpstr>Network</vt:lpstr>
      <vt:lpstr>Processing chain</vt:lpstr>
      <vt:lpstr>Precipitation – freezing rain/drizzle</vt:lpstr>
      <vt:lpstr>Depolarisation improves ceilometer products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Tommi Mäkelä</dc:creator>
  <cp:lastModifiedBy>O'Connor Ewan (FMI)</cp:lastModifiedBy>
  <cp:revision>85</cp:revision>
  <dcterms:created xsi:type="dcterms:W3CDTF">2018-12-11T06:21:00Z</dcterms:created>
  <dcterms:modified xsi:type="dcterms:W3CDTF">2022-06-16T05:55:22Z</dcterms:modified>
</cp:coreProperties>
</file>