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60" r:id="rId2"/>
    <p:sldId id="646" r:id="rId3"/>
    <p:sldId id="640" r:id="rId4"/>
    <p:sldId id="641" r:id="rId5"/>
    <p:sldId id="643" r:id="rId6"/>
    <p:sldId id="644" r:id="rId7"/>
    <p:sldId id="642" r:id="rId8"/>
    <p:sldId id="648" r:id="rId9"/>
    <p:sldId id="645" r:id="rId10"/>
    <p:sldId id="490" r:id="rId11"/>
    <p:sldId id="488" r:id="rId12"/>
    <p:sldId id="489" r:id="rId13"/>
    <p:sldId id="649" r:id="rId14"/>
    <p:sldId id="628" r:id="rId15"/>
    <p:sldId id="631" r:id="rId16"/>
    <p:sldId id="632" r:id="rId17"/>
    <p:sldId id="633" r:id="rId18"/>
    <p:sldId id="634" r:id="rId19"/>
    <p:sldId id="635" r:id="rId20"/>
    <p:sldId id="636" r:id="rId21"/>
    <p:sldId id="637" r:id="rId22"/>
    <p:sldId id="638" r:id="rId23"/>
    <p:sldId id="639" r:id="rId24"/>
    <p:sldId id="589" r:id="rId25"/>
    <p:sldId id="506" r:id="rId26"/>
    <p:sldId id="593" r:id="rId27"/>
    <p:sldId id="509" r:id="rId28"/>
    <p:sldId id="510" r:id="rId29"/>
    <p:sldId id="511" r:id="rId30"/>
    <p:sldId id="512" r:id="rId31"/>
    <p:sldId id="507" r:id="rId32"/>
    <p:sldId id="508" r:id="rId33"/>
    <p:sldId id="564" r:id="rId34"/>
    <p:sldId id="617" r:id="rId35"/>
    <p:sldId id="618" r:id="rId36"/>
    <p:sldId id="614" r:id="rId37"/>
    <p:sldId id="621" r:id="rId38"/>
    <p:sldId id="652" r:id="rId39"/>
    <p:sldId id="653" r:id="rId40"/>
    <p:sldId id="654" r:id="rId41"/>
    <p:sldId id="655" r:id="rId42"/>
    <p:sldId id="656" r:id="rId43"/>
    <p:sldId id="681" r:id="rId44"/>
    <p:sldId id="685" r:id="rId45"/>
    <p:sldId id="683" r:id="rId46"/>
    <p:sldId id="684" r:id="rId47"/>
    <p:sldId id="692" r:id="rId48"/>
    <p:sldId id="686" r:id="rId49"/>
    <p:sldId id="687" r:id="rId50"/>
    <p:sldId id="688" r:id="rId51"/>
    <p:sldId id="689" r:id="rId52"/>
    <p:sldId id="691" r:id="rId53"/>
    <p:sldId id="670" r:id="rId54"/>
    <p:sldId id="657" r:id="rId55"/>
    <p:sldId id="658" r:id="rId56"/>
    <p:sldId id="659" r:id="rId57"/>
    <p:sldId id="660" r:id="rId58"/>
    <p:sldId id="661" r:id="rId59"/>
    <p:sldId id="662" r:id="rId60"/>
    <p:sldId id="663" r:id="rId61"/>
    <p:sldId id="664" r:id="rId62"/>
    <p:sldId id="665" r:id="rId63"/>
    <p:sldId id="666" r:id="rId64"/>
    <p:sldId id="667" r:id="rId65"/>
    <p:sldId id="668" r:id="rId66"/>
    <p:sldId id="669" r:id="rId67"/>
    <p:sldId id="677" r:id="rId68"/>
    <p:sldId id="678" r:id="rId69"/>
    <p:sldId id="679" r:id="rId70"/>
    <p:sldId id="680" r:id="rId71"/>
    <p:sldId id="690" r:id="rId7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24" autoAdjust="0"/>
    <p:restoredTop sz="94680"/>
  </p:normalViewPr>
  <p:slideViewPr>
    <p:cSldViewPr snapToGrid="0" snapToObjects="1">
      <p:cViewPr varScale="1">
        <p:scale>
          <a:sx n="147" d="100"/>
          <a:sy n="147" d="100"/>
        </p:scale>
        <p:origin x="34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3654"/>
    </p:cViewPr>
  </p:sorterViewPr>
  <p:notesViewPr>
    <p:cSldViewPr snapToGrid="0" snapToObjects="1">
      <p:cViewPr varScale="1">
        <p:scale>
          <a:sx n="117" d="100"/>
          <a:sy n="117" d="100"/>
        </p:scale>
        <p:origin x="4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="" xmlns:a16="http://schemas.microsoft.com/office/drawing/2014/main" id="{7B44925A-0B05-D440-A516-F5B09ACE10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="" xmlns:a16="http://schemas.microsoft.com/office/drawing/2014/main" id="{1045E58B-1E3A-334C-9DE1-539CE3F32F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28AA5-8228-C046-BA4B-C44DBD55831E}" type="datetimeFigureOut">
              <a:rPr lang="fi-FI" smtClean="0"/>
              <a:t>28.6.2024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="" xmlns:a16="http://schemas.microsoft.com/office/drawing/2014/main" id="{08C913E0-5CB5-DF40-9B03-BAFB081786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="" xmlns:a16="http://schemas.microsoft.com/office/drawing/2014/main" id="{7C7E41D9-D3AD-7E40-8AA7-6F72546C0B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133F4-4B30-3B43-8B17-703B3FF77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441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087F5-8357-164C-8F12-2EFCA3C6D20B}" type="datetimeFigureOut">
              <a:rPr lang="fi-FI" smtClean="0"/>
              <a:t>28.6.2024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74E34-0749-9144-B79B-31DF5A3F88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304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Developer (database design and administration</a:t>
            </a:r>
          </a:p>
          <a:p>
            <a:r>
              <a:rPr lang="en-US"/>
              <a:t>- web development (full stack)</a:t>
            </a:r>
          </a:p>
          <a:p>
            <a:r>
              <a:rPr lang="en-US"/>
              <a:t>- development languages: mostly Java (with Spring-boot) and </a:t>
            </a:r>
            <a:r>
              <a:rPr lang="en-US" err="1"/>
              <a:t>Javascript</a:t>
            </a:r>
            <a:r>
              <a:rPr lang="en-US"/>
              <a:t> (</a:t>
            </a:r>
            <a:r>
              <a:rPr lang="en-US" err="1"/>
              <a:t>VueJS</a:t>
            </a:r>
            <a:r>
              <a:rPr lang="en-US"/>
              <a:t>), but also Python and PHP 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73500-C258-4A5C-BE00-5DAFB9B4E8D7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661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A9ACA2-AEFA-4391-BD2A-6A8CDA9BB51E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pPr>
                <a:spcBef>
                  <a:spcPct val="0"/>
                </a:spcBef>
              </a:pPr>
              <a:t>18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68350"/>
            <a:ext cx="6697662" cy="3768725"/>
          </a:xfrm>
          <a:ln/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45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600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851B7-AF56-4152-8A83-D1A3028ED972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pPr>
                <a:spcBef>
                  <a:spcPct val="0"/>
                </a:spcBef>
              </a:pPr>
              <a:t>19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68350"/>
            <a:ext cx="6697662" cy="3768725"/>
          </a:xfrm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45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079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DBF7FE-BC85-44C8-AF15-326F022DCD80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pPr>
                <a:spcBef>
                  <a:spcPct val="0"/>
                </a:spcBef>
              </a:pPr>
              <a:t>20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68350"/>
            <a:ext cx="6697662" cy="3768725"/>
          </a:xfrm>
          <a:ln/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45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187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AD2092-20AE-4F57-933B-11C001FE9E55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pPr>
                <a:spcBef>
                  <a:spcPct val="0"/>
                </a:spcBef>
              </a:pPr>
              <a:t>21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68350"/>
            <a:ext cx="6697662" cy="3768725"/>
          </a:xfrm>
          <a:ln/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45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87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C32F86-1F4B-4C7E-9978-3651AB61DDE7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pPr>
                <a:spcBef>
                  <a:spcPct val="0"/>
                </a:spcBef>
              </a:pPr>
              <a:t>22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66763"/>
            <a:ext cx="6684963" cy="3760787"/>
          </a:xfrm>
          <a:ln/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45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4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9F9653-CABE-47F7-9DAE-81C53ACA089C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pPr>
                <a:spcBef>
                  <a:spcPct val="0"/>
                </a:spcBef>
              </a:pPr>
              <a:t>23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66763"/>
            <a:ext cx="6684963" cy="3760787"/>
          </a:xfrm>
          <a:ln/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45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50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3616F3-DBE8-4979-81F5-DC880D4C7FEE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66763"/>
            <a:ext cx="6684963" cy="3760787"/>
          </a:xfrm>
          <a:ln/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45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87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>
                <a:latin typeface="Arial" panose="020B0604020202020204" pitchFamily="34" charset="0"/>
              </a:rPr>
              <a:t>Provide a concise overview of the work done (technical review) since the beginning of the project until June 2013 </a:t>
            </a:r>
            <a:r>
              <a:rPr lang="en-US" altLang="en-US" smtClean="0">
                <a:latin typeface="Arial" panose="020B0604020202020204" pitchFamily="34" charset="0"/>
              </a:rPr>
              <a:t>with comparison to the original description of work in </a:t>
            </a:r>
            <a:r>
              <a:rPr lang="en-GB" altLang="en-US" smtClean="0">
                <a:latin typeface="Arial" panose="020B0604020202020204" pitchFamily="34" charset="0"/>
              </a:rPr>
              <a:t>Annex I.</a:t>
            </a:r>
          </a:p>
          <a:p>
            <a:r>
              <a:rPr lang="en-GB" altLang="en-US" smtClean="0">
                <a:latin typeface="Arial" panose="020B0604020202020204" pitchFamily="34" charset="0"/>
              </a:rPr>
              <a:t>The progress of work should be summarized with respect to the content of the work (e.g., tasks) and </a:t>
            </a:r>
            <a:r>
              <a:rPr lang="en-GB" altLang="en-US" b="1" u="sng" smtClean="0">
                <a:latin typeface="Arial" panose="020B0604020202020204" pitchFamily="34" charset="0"/>
              </a:rPr>
              <a:t>not</a:t>
            </a:r>
            <a:r>
              <a:rPr lang="en-GB" altLang="en-US" smtClean="0">
                <a:latin typeface="Arial" panose="020B0604020202020204" pitchFamily="34" charset="0"/>
              </a:rPr>
              <a:t> with respect to the deliverables.</a:t>
            </a:r>
          </a:p>
          <a:p>
            <a:endParaRPr lang="en-GB" altLang="en-US" smtClean="0">
              <a:latin typeface="Arial" panose="020B0604020202020204" pitchFamily="34" charset="0"/>
            </a:endParaRPr>
          </a:p>
          <a:p>
            <a:r>
              <a:rPr lang="en-GB" altLang="en-US" smtClean="0">
                <a:latin typeface="Arial" panose="020B0604020202020204" pitchFamily="34" charset="0"/>
              </a:rPr>
              <a:t>In case of deviations from the original work plan please explain the reasons (incl. corrective actions).</a:t>
            </a:r>
          </a:p>
        </p:txBody>
      </p:sp>
      <p:sp>
        <p:nvSpPr>
          <p:cNvPr id="849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904AE0-559F-403A-8ED0-1786D64341C6}" type="slidenum">
              <a:rPr lang="fr-FR" altLang="en-US"/>
              <a:pPr/>
              <a:t>31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36962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>
                <a:latin typeface="Arial" panose="020B0604020202020204" pitchFamily="34" charset="0"/>
              </a:rPr>
              <a:t>Provide a concise overview of the work done (technical review) since the beginning of the project until June 2013 </a:t>
            </a:r>
            <a:r>
              <a:rPr lang="en-US" altLang="en-US" smtClean="0">
                <a:latin typeface="Arial" panose="020B0604020202020204" pitchFamily="34" charset="0"/>
              </a:rPr>
              <a:t>with comparison to the original description of work in </a:t>
            </a:r>
            <a:r>
              <a:rPr lang="en-GB" altLang="en-US" smtClean="0">
                <a:latin typeface="Arial" panose="020B0604020202020204" pitchFamily="34" charset="0"/>
              </a:rPr>
              <a:t>Annex I.</a:t>
            </a:r>
          </a:p>
          <a:p>
            <a:r>
              <a:rPr lang="en-GB" altLang="en-US" smtClean="0">
                <a:latin typeface="Arial" panose="020B0604020202020204" pitchFamily="34" charset="0"/>
              </a:rPr>
              <a:t>The progress of work should be summarized with respect to the content of the work (e.g., tasks) and </a:t>
            </a:r>
            <a:r>
              <a:rPr lang="en-GB" altLang="en-US" b="1" u="sng" smtClean="0">
                <a:latin typeface="Arial" panose="020B0604020202020204" pitchFamily="34" charset="0"/>
              </a:rPr>
              <a:t>not</a:t>
            </a:r>
            <a:r>
              <a:rPr lang="en-GB" altLang="en-US" smtClean="0">
                <a:latin typeface="Arial" panose="020B0604020202020204" pitchFamily="34" charset="0"/>
              </a:rPr>
              <a:t> with respect to the deliverables.</a:t>
            </a:r>
          </a:p>
          <a:p>
            <a:endParaRPr lang="en-GB" altLang="en-US" smtClean="0">
              <a:latin typeface="Arial" panose="020B0604020202020204" pitchFamily="34" charset="0"/>
            </a:endParaRPr>
          </a:p>
          <a:p>
            <a:r>
              <a:rPr lang="en-GB" altLang="en-US" smtClean="0">
                <a:latin typeface="Arial" panose="020B0604020202020204" pitchFamily="34" charset="0"/>
              </a:rPr>
              <a:t>In case of deviations from the original work plan please explain the reasons (incl. corrective actions).</a:t>
            </a:r>
          </a:p>
        </p:txBody>
      </p:sp>
      <p:sp>
        <p:nvSpPr>
          <p:cNvPr id="860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B715A9-3AA0-4DE2-9E29-1B60A788A519}" type="slidenum">
              <a:rPr lang="fr-FR" altLang="en-US"/>
              <a:pPr/>
              <a:t>32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70133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D1A3BB-9B2D-4037-8F9C-1D0A79B27997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  <a:ea typeface="DejaVu Sans"/>
                <a:cs typeface="DejaVu Sans"/>
              </a:rPr>
              <a:pPr>
                <a:spcBef>
                  <a:spcPct val="0"/>
                </a:spcBef>
              </a:pPr>
              <a:t>33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  <a:ea typeface="DejaVu Sans"/>
              <a:cs typeface="DejaVu Sans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68350"/>
            <a:ext cx="6697662" cy="3768725"/>
          </a:xfrm>
          <a:ln/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545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41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Developer (database design and administration</a:t>
            </a:r>
          </a:p>
          <a:p>
            <a:r>
              <a:rPr lang="en-US"/>
              <a:t>- web development (full stack)</a:t>
            </a:r>
          </a:p>
          <a:p>
            <a:r>
              <a:rPr lang="en-US"/>
              <a:t>- development languages: mostly Java (with Spring-boot) and </a:t>
            </a:r>
            <a:r>
              <a:rPr lang="en-US" err="1"/>
              <a:t>Javascript</a:t>
            </a:r>
            <a:r>
              <a:rPr lang="en-US"/>
              <a:t> (</a:t>
            </a:r>
            <a:r>
              <a:rPr lang="en-US" err="1"/>
              <a:t>VueJS</a:t>
            </a:r>
            <a:r>
              <a:rPr lang="en-US"/>
              <a:t>), but also Python and PHP 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73500-C258-4A5C-BE00-5DAFB9B4E8D7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587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36729C-56D6-4DA1-8C59-B2DCF1B3AE43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pPr>
                <a:spcBef>
                  <a:spcPct val="0"/>
                </a:spcBef>
              </a:pPr>
              <a:t>36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95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68350"/>
            <a:ext cx="6697662" cy="3768725"/>
          </a:xfrm>
          <a:ln/>
        </p:spPr>
      </p:sp>
      <p:sp>
        <p:nvSpPr>
          <p:cNvPr id="952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545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506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Developer (database design and administration</a:t>
            </a:r>
          </a:p>
          <a:p>
            <a:r>
              <a:rPr lang="en-US"/>
              <a:t>- web development (full stack)</a:t>
            </a:r>
          </a:p>
          <a:p>
            <a:r>
              <a:rPr lang="en-US"/>
              <a:t>- development languages: mostly Java (with Spring-boot) and </a:t>
            </a:r>
            <a:r>
              <a:rPr lang="en-US" err="1"/>
              <a:t>Javascript</a:t>
            </a:r>
            <a:r>
              <a:rPr lang="en-US"/>
              <a:t> (</a:t>
            </a:r>
            <a:r>
              <a:rPr lang="en-US" err="1"/>
              <a:t>VueJS</a:t>
            </a:r>
            <a:r>
              <a:rPr lang="en-US"/>
              <a:t>), but also Python and PHP 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73500-C258-4A5C-BE00-5DAFB9B4E8D7}" type="slidenum">
              <a:rPr lang="it-IT" smtClean="0"/>
              <a:pPr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178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577D4E-D367-486F-8418-BBBD403AA601}" type="slidenum">
              <a:rPr lang="en-GB" altLang="fi-FI">
                <a:latin typeface="Verdana" panose="020B0604030504040204" pitchFamily="34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en-GB" altLang="fi-FI">
              <a:latin typeface="Verdana" panose="020B0604030504040204" pitchFamily="34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63588"/>
            <a:ext cx="6651625" cy="374173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7575" y="4733925"/>
            <a:ext cx="4959350" cy="4413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718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61E704-E6E8-4E0E-B7C5-1BE172C51DD2}" type="slidenum">
              <a:rPr lang="en-GB" altLang="fi-FI">
                <a:latin typeface="Verdana" panose="020B0604030504040204" pitchFamily="34" charset="0"/>
              </a:rPr>
              <a:pPr eaLnBrk="1" hangingPunct="1">
                <a:spcBef>
                  <a:spcPct val="0"/>
                </a:spcBef>
              </a:pPr>
              <a:t>60</a:t>
            </a:fld>
            <a:endParaRPr lang="en-GB" altLang="fi-FI">
              <a:latin typeface="Verdana" panose="020B0604030504040204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63588"/>
            <a:ext cx="6651625" cy="374173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7575" y="4733925"/>
            <a:ext cx="4959350" cy="4413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81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9pPr>
          </a:lstStyle>
          <a:p>
            <a:pPr eaLnBrk="1" hangingPunct="1"/>
            <a:fld id="{3890FDEB-7D37-44DF-A4A0-3ED09F8EBDD2}" type="slidenum">
              <a:rPr lang="en-GB" altLang="en-US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61</a:t>
            </a:fld>
            <a:endParaRPr lang="en-GB" altLang="en-US" sz="12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63588"/>
            <a:ext cx="6651625" cy="374173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7575" y="4733925"/>
            <a:ext cx="4959350" cy="4413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94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9pPr>
          </a:lstStyle>
          <a:p>
            <a:pPr eaLnBrk="1" hangingPunct="1"/>
            <a:fld id="{653295E8-1D56-45F0-AB6B-499B3A0DB6F2}" type="slidenum">
              <a:rPr lang="en-GB" altLang="en-US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66</a:t>
            </a:fld>
            <a:endParaRPr lang="en-GB" altLang="en-US" sz="12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63588"/>
            <a:ext cx="6651625" cy="374173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7575" y="4733925"/>
            <a:ext cx="4959350" cy="4413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285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3B739-A880-48CB-BC80-BFC1AA5BF2E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29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3B739-A880-48CB-BC80-BFC1AA5BF2E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55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52EB5B-4DE7-4C47-92EB-45F3567441BD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66763"/>
            <a:ext cx="6684963" cy="3760787"/>
          </a:xfrm>
          <a:ln/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45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69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AB37B5-83F2-4748-B591-8EBF4BC8F4E7}" type="slidenum">
              <a:rPr lang="en-GB" altLang="fi-FI">
                <a:ea typeface="DejaVu Sans"/>
                <a:cs typeface="DejaVu Sans"/>
              </a:rPr>
              <a:pPr/>
              <a:t>11</a:t>
            </a:fld>
            <a:endParaRPr lang="en-GB" altLang="fi-FI">
              <a:ea typeface="DejaVu Sans"/>
              <a:cs typeface="DejaVu San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fi-FI" sz="1800" smtClean="0">
                <a:latin typeface="Arial" panose="020B0604020202020204" pitchFamily="34" charset="0"/>
              </a:rPr>
              <a:t>Front passing over a vertically pointing radar and lidar</a:t>
            </a:r>
          </a:p>
          <a:p>
            <a:pPr eaLnBrk="1" hangingPunct="1"/>
            <a:endParaRPr lang="en-GB" altLang="fi-FI" sz="1800" smtClean="0">
              <a:latin typeface="Arial" panose="020B0604020202020204" pitchFamily="34" charset="0"/>
            </a:endParaRPr>
          </a:p>
          <a:p>
            <a:pPr eaLnBrk="1" hangingPunct="1"/>
            <a:r>
              <a:rPr lang="en-GB" altLang="fi-FI" sz="1800" smtClean="0">
                <a:latin typeface="Arial" panose="020B0604020202020204" pitchFamily="34" charset="0"/>
              </a:rPr>
              <a:t>Showers produce negative Doppler velocity.  Altocumulus and cirrus are not falling</a:t>
            </a:r>
          </a:p>
          <a:p>
            <a:pPr eaLnBrk="1" hangingPunct="1"/>
            <a:endParaRPr lang="en-GB" altLang="fi-FI" sz="1800" smtClean="0">
              <a:latin typeface="Arial" panose="020B0604020202020204" pitchFamily="34" charset="0"/>
            </a:endParaRPr>
          </a:p>
          <a:p>
            <a:pPr eaLnBrk="1" hangingPunct="1"/>
            <a:r>
              <a:rPr lang="en-GB" altLang="fi-FI" sz="1800" smtClean="0">
                <a:latin typeface="Arial" panose="020B0604020202020204" pitchFamily="34" charset="0"/>
              </a:rPr>
              <a:t>Fog contains small water droplets, these attenuate the lidar so can’t ‘see’ altocumulus and cirrus</a:t>
            </a:r>
          </a:p>
          <a:p>
            <a:pPr eaLnBrk="1" hangingPunct="1"/>
            <a:endParaRPr lang="en-GB" altLang="fi-FI" sz="1800" smtClean="0">
              <a:latin typeface="Arial" panose="020B0604020202020204" pitchFamily="34" charset="0"/>
            </a:endParaRPr>
          </a:p>
          <a:p>
            <a:pPr eaLnBrk="1" hangingPunct="1"/>
            <a:r>
              <a:rPr lang="en-GB" altLang="fi-FI" sz="1800" smtClean="0">
                <a:latin typeface="Arial" panose="020B0604020202020204" pitchFamily="34" charset="0"/>
              </a:rPr>
              <a:t>Lidar identifies stratocumulus better than radar because it has smaller particles</a:t>
            </a:r>
          </a:p>
        </p:txBody>
      </p:sp>
    </p:spTree>
    <p:extLst>
      <p:ext uri="{BB962C8B-B14F-4D97-AF65-F5344CB8AC3E}">
        <p14:creationId xmlns:p14="http://schemas.microsoft.com/office/powerpoint/2010/main" val="3646128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4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01FD6C-8C87-419E-B2F1-B94562C9C5E8}" type="slidenum">
              <a:rPr lang="en-GB" altLang="fi-FI">
                <a:ea typeface="DejaVu Sans"/>
                <a:cs typeface="DejaVu Sans"/>
              </a:rPr>
              <a:pPr/>
              <a:t>12</a:t>
            </a:fld>
            <a:endParaRPr lang="en-GB" altLang="fi-FI">
              <a:ea typeface="DejaVu Sans"/>
              <a:cs typeface="DejaVu San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fi-FI" sz="1800" smtClean="0">
                <a:latin typeface="Arial" panose="020B0604020202020204" pitchFamily="34" charset="0"/>
              </a:rPr>
              <a:t>Low level stratocumulus and drizzle</a:t>
            </a:r>
          </a:p>
          <a:p>
            <a:pPr eaLnBrk="1" hangingPunct="1"/>
            <a:endParaRPr lang="en-GB" altLang="fi-FI" sz="1800" smtClean="0">
              <a:latin typeface="Arial" panose="020B0604020202020204" pitchFamily="34" charset="0"/>
            </a:endParaRPr>
          </a:p>
          <a:p>
            <a:pPr eaLnBrk="1" hangingPunct="1"/>
            <a:r>
              <a:rPr lang="en-GB" altLang="fi-FI" sz="1800" smtClean="0">
                <a:latin typeface="Arial" panose="020B0604020202020204" pitchFamily="34" charset="0"/>
              </a:rPr>
              <a:t>Not detected small  droplets</a:t>
            </a:r>
          </a:p>
          <a:p>
            <a:pPr eaLnBrk="1" hangingPunct="1"/>
            <a:endParaRPr lang="en-GB" altLang="fi-FI" sz="1800" smtClean="0">
              <a:latin typeface="Arial" panose="020B0604020202020204" pitchFamily="34" charset="0"/>
            </a:endParaRPr>
          </a:p>
          <a:p>
            <a:pPr eaLnBrk="1" hangingPunct="1"/>
            <a:r>
              <a:rPr lang="en-GB" altLang="fi-FI" sz="1800" smtClean="0">
                <a:latin typeface="Arial" panose="020B0604020202020204" pitchFamily="34" charset="0"/>
              </a:rPr>
              <a:t>Layer at 500m enhanced backscatter</a:t>
            </a:r>
          </a:p>
        </p:txBody>
      </p:sp>
    </p:spTree>
    <p:extLst>
      <p:ext uri="{BB962C8B-B14F-4D97-AF65-F5344CB8AC3E}">
        <p14:creationId xmlns:p14="http://schemas.microsoft.com/office/powerpoint/2010/main" val="50744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Developer (database design and administration</a:t>
            </a:r>
          </a:p>
          <a:p>
            <a:r>
              <a:rPr lang="en-US"/>
              <a:t>- web development (full stack)</a:t>
            </a:r>
          </a:p>
          <a:p>
            <a:r>
              <a:rPr lang="en-US"/>
              <a:t>- development languages: mostly Java (with Spring-boot) and </a:t>
            </a:r>
            <a:r>
              <a:rPr lang="en-US" err="1"/>
              <a:t>Javascript</a:t>
            </a:r>
            <a:r>
              <a:rPr lang="en-US"/>
              <a:t> (</a:t>
            </a:r>
            <a:r>
              <a:rPr lang="en-US" err="1"/>
              <a:t>VueJS</a:t>
            </a:r>
            <a:r>
              <a:rPr lang="en-US"/>
              <a:t>), but also Python and PHP 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73500-C258-4A5C-BE00-5DAFB9B4E8D7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916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D4201C-A167-494F-AD0B-97E1E10F243D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66763"/>
            <a:ext cx="6684963" cy="3760787"/>
          </a:xfrm>
          <a:ln/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45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7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6C6D8B-A9CA-4C10-AA3B-38CA0D404C32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66763"/>
            <a:ext cx="6684963" cy="3760787"/>
          </a:xfrm>
          <a:ln/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45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41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7E0A40-1492-4E1E-B967-88598A7091C4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68350"/>
            <a:ext cx="6697662" cy="3768725"/>
          </a:xfrm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45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12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5363" algn="l"/>
                <a:tab pos="2717800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2800" algn="l"/>
                <a:tab pos="6345238" algn="l"/>
                <a:tab pos="6799263" algn="l"/>
                <a:tab pos="7253288" algn="l"/>
                <a:tab pos="7705725" algn="l"/>
                <a:tab pos="8159750" algn="l"/>
                <a:tab pos="8612188" algn="l"/>
                <a:tab pos="906621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AAD77-7070-451C-AE79-59E70393AF6A}" type="slidenum">
              <a:rPr lang="en-GB" altLang="fi-FI">
                <a:solidFill>
                  <a:srgbClr val="000000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GB" altLang="fi-FI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68350"/>
            <a:ext cx="6697662" cy="3768725"/>
          </a:xfrm>
          <a:ln/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88" y="4767263"/>
            <a:ext cx="5024437" cy="4445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96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="" xmlns:a16="http://schemas.microsoft.com/office/drawing/2014/main" id="{22665E0D-75C2-E94B-8135-F621B99D0778}"/>
              </a:ext>
            </a:extLst>
          </p:cNvPr>
          <p:cNvSpPr>
            <a:spLocks noChangeAspect="1"/>
          </p:cNvSpPr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="" xmlns:a16="http://schemas.microsoft.com/office/drawing/2014/main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=""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28.6.2024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=""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8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11160000" cy="62061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="" xmlns:a16="http://schemas.microsoft.com/office/drawing/2014/main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374843"/>
            <a:ext cx="11160000" cy="4554782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dirty="0"/>
              <a:t>Muokkaa tekstin perustyylejä
toinen taso
kolmas taso
neljäs taso
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2000" y="6173475"/>
            <a:ext cx="813599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646977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68733" y="6624639"/>
            <a:ext cx="2844800" cy="1730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7CD24-0E23-456C-B31A-FD3C1336C952}" type="datetime1">
              <a:rPr lang="fi-FI"/>
              <a:pPr>
                <a:defRPr/>
              </a:pPr>
              <a:t>28.6.2024</a:t>
            </a:fld>
            <a:endParaRPr 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11200" y="6624639"/>
            <a:ext cx="3860800" cy="1730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CA44A-E65E-445A-8DEA-C352C2F0D98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798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0" y="0"/>
            <a:ext cx="12192000" cy="6861175"/>
            <a:chOff x="0" y="0"/>
            <a:chExt cx="5760" cy="4322"/>
          </a:xfrm>
        </p:grpSpPr>
        <p:pic>
          <p:nvPicPr>
            <p:cNvPr id="5" name="Picture 11" descr="ppt_layout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logo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" y="264"/>
              <a:ext cx="1581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65152" y="1501776"/>
            <a:ext cx="6038849" cy="2155825"/>
          </a:xfrm>
        </p:spPr>
        <p:txBody>
          <a:bodyPr wrap="square" anchor="ctr"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50333" y="3886200"/>
            <a:ext cx="6053667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709084" y="6624639"/>
            <a:ext cx="2844800" cy="173037"/>
          </a:xfrm>
          <a:prstGeom prst="rect">
            <a:avLst/>
          </a:prstGeom>
        </p:spPr>
        <p:txBody>
          <a:bodyPr wrap="square"/>
          <a:lstStyle>
            <a:lvl1pPr algn="l">
              <a:defRPr/>
            </a:lvl1pPr>
          </a:lstStyle>
          <a:p>
            <a:pPr>
              <a:defRPr/>
            </a:pPr>
            <a:fld id="{5FA8CE31-C2D7-4652-A859-464BE9A5F2DA}" type="datetime1">
              <a:rPr lang="fi-FI"/>
              <a:pPr>
                <a:defRPr/>
              </a:pPr>
              <a:t>28.6.2024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059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3005" y="48436"/>
            <a:ext cx="1658995" cy="5584061"/>
          </a:xfrm>
          <a:prstGeom prst="rect">
            <a:avLst/>
          </a:prstGeom>
        </p:spPr>
      </p:pic>
      <p:pic>
        <p:nvPicPr>
          <p:cNvPr id="15" name="Image 14" descr="bar.jpg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2" y="6354475"/>
            <a:ext cx="8165690" cy="8570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="" xmlns:a16="http://schemas.microsoft.com/office/drawing/2014/main" id="{1CC0AEB2-7DAC-4B2B-B2CB-178607B31D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20688"/>
          </a:xfrm>
        </p:spPr>
        <p:txBody>
          <a:bodyPr>
            <a:normAutofit/>
          </a:bodyPr>
          <a:lstStyle>
            <a:lvl1pPr algn="ctr">
              <a:defRPr sz="2800" b="1" baseline="0">
                <a:solidFill>
                  <a:schemeClr val="accent6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3ECD298-6EC8-499C-A77E-F3AF31E58747}"/>
              </a:ext>
            </a:extLst>
          </p:cNvPr>
          <p:cNvSpPr txBox="1"/>
          <p:nvPr userDrawn="1"/>
        </p:nvSpPr>
        <p:spPr>
          <a:xfrm>
            <a:off x="2961861" y="6468969"/>
            <a:ext cx="6102626" cy="300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200" b="1" i="1" strike="noStrike" spc="-1">
                <a:solidFill>
                  <a:schemeClr val="bg1">
                    <a:lumMod val="65000"/>
                  </a:schemeClr>
                </a:solidFill>
                <a:uFill>
                  <a:solidFill>
                    <a:srgbClr val="FFFFFF"/>
                  </a:solidFill>
                </a:uFill>
                <a:latin typeface="Franklin Gothic Book" panose="020B0503020102020204" pitchFamily="34" charset="0"/>
                <a:ea typeface="DejaVu Sans"/>
              </a:rPr>
              <a:t>ACTRIS Data Centre booth at the ACTRIS Science Conference May 2024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="" xmlns:a16="http://schemas.microsoft.com/office/drawing/2014/main" id="{0C73B2B6-D92A-31F2-8B61-AF45ABA47B1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45296" y="1058098"/>
            <a:ext cx="10549057" cy="4525963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1800">
                <a:solidFill>
                  <a:srgbClr val="002060"/>
                </a:solidFill>
              </a:defRPr>
            </a:lvl2pPr>
          </a:lstStyle>
          <a:p>
            <a:r>
              <a:rPr lang="nb-NO" err="1"/>
              <a:t>Sss</a:t>
            </a:r>
            <a:endParaRPr lang="nb-NO"/>
          </a:p>
          <a:p>
            <a:pPr lvl="1"/>
            <a:r>
              <a:rPr lang="nb-NO" err="1"/>
              <a:t>Ddd</a:t>
            </a:r>
            <a:endParaRPr lang="nb-NO"/>
          </a:p>
          <a:p>
            <a:pPr lvl="1"/>
            <a:endParaRPr lang="en-GB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7A9F5E0A-D2A7-BE05-E5D9-CB2F109180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4" y="5921412"/>
            <a:ext cx="1246093" cy="86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9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="" xmlns:a16="http://schemas.microsoft.com/office/drawing/2014/main" id="{90B6F790-057D-784A-9CB2-979D89E5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1116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="" xmlns:a16="http://schemas.microsoft.com/office/drawing/2014/main" id="{4FCD46ED-2A86-484D-B7D1-49D101183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825625"/>
            <a:ext cx="11160000" cy="41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D5F1E16D-A262-DF4D-A3E1-C8A4054B2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2000" y="6173475"/>
            <a:ext cx="81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BE8AB2-9B50-D544-A2BB-62673476E5E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="" xmlns:a16="http://schemas.microsoft.com/office/drawing/2014/main" id="{5127E30D-647A-BE42-8CD4-1C75FA6664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2000" y="6120000"/>
            <a:ext cx="232904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18.jp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openxmlformats.org/officeDocument/2006/relationships/image" Target="../media/image18.jp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0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92.png"/><Relationship Id="rId7" Type="http://schemas.openxmlformats.org/officeDocument/2006/relationships/image" Target="../media/image8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" Type="http://schemas.openxmlformats.org/officeDocument/2006/relationships/image" Target="../media/image103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openxmlformats.org/officeDocument/2006/relationships/image" Target="../media/image18.jp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openxmlformats.org/officeDocument/2006/relationships/image" Target="../media/image18.jp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1D0EFD97-DE91-3346-B2DD-CF72866C1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986531"/>
            <a:ext cx="5220000" cy="2387600"/>
          </a:xfrm>
        </p:spPr>
        <p:txBody>
          <a:bodyPr>
            <a:normAutofit/>
          </a:bodyPr>
          <a:lstStyle/>
          <a:p>
            <a:r>
              <a:rPr lang="fi-FI" dirty="0" err="1" smtClean="0"/>
              <a:t>Ground-based</a:t>
            </a:r>
            <a:r>
              <a:rPr lang="fi-FI" dirty="0" smtClean="0"/>
              <a:t> </a:t>
            </a:r>
            <a:r>
              <a:rPr lang="fi-FI" dirty="0" err="1" smtClean="0"/>
              <a:t>remote</a:t>
            </a:r>
            <a:r>
              <a:rPr lang="fi-FI" dirty="0" smtClean="0"/>
              <a:t> </a:t>
            </a:r>
            <a:r>
              <a:rPr lang="fi-FI" dirty="0" err="1" smtClean="0"/>
              <a:t>sensing</a:t>
            </a:r>
            <a:r>
              <a:rPr lang="fi-FI" dirty="0" smtClean="0"/>
              <a:t> of </a:t>
            </a:r>
            <a:r>
              <a:rPr lang="fi-FI" dirty="0" err="1" smtClean="0"/>
              <a:t>clouds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8EF4AF94-6BCF-684C-9A05-8AFB592A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451" y="5466757"/>
            <a:ext cx="4114800" cy="365125"/>
          </a:xfrm>
        </p:spPr>
        <p:txBody>
          <a:bodyPr/>
          <a:lstStyle/>
          <a:p>
            <a:r>
              <a:rPr lang="fi-FI" sz="2400" dirty="0" smtClean="0"/>
              <a:t>Ewan O’Connor (FMI)</a:t>
            </a:r>
          </a:p>
          <a:p>
            <a:r>
              <a:rPr lang="fi-FI" sz="2400" dirty="0" smtClean="0"/>
              <a:t>Dmitri </a:t>
            </a:r>
            <a:r>
              <a:rPr lang="fi-FI" sz="2400" dirty="0" err="1" smtClean="0"/>
              <a:t>Moisseev</a:t>
            </a:r>
            <a:r>
              <a:rPr lang="fi-FI" sz="2400" dirty="0" smtClean="0"/>
              <a:t> (UHEL)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8790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smtClean="0"/>
              <a:t>Terminal Fall Velocity (Beard et al., 1976)</a:t>
            </a:r>
            <a:endParaRPr lang="fi-FI" altLang="fi-FI" smtClean="0"/>
          </a:p>
        </p:txBody>
      </p:sp>
      <p:sp>
        <p:nvSpPr>
          <p:cNvPr id="46083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7575550" y="6624639"/>
            <a:ext cx="2133600" cy="173037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FCA01F4C-E1E3-4C12-B5D8-C01229211DD2}" type="datetime1">
              <a:rPr lang="fi-FI" altLang="fi-FI" sz="800" b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28.6.2024</a:t>
            </a:fld>
            <a:endParaRPr lang="fi-FI" altLang="fi-FI" sz="800" b="0"/>
          </a:p>
        </p:txBody>
      </p:sp>
      <p:pic>
        <p:nvPicPr>
          <p:cNvPr id="4608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2176464"/>
            <a:ext cx="5153025" cy="3883025"/>
          </a:xfrm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7608888" y="2524126"/>
            <a:ext cx="251936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i-FI" sz="1800" b="0"/>
              <a:t>For water spheres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fi-FI" sz="1800" b="0"/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i-FI" sz="1800" b="0"/>
              <a:t>Fall speed varies slightly with pressure and temperature</a:t>
            </a:r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2135188" y="5516564"/>
            <a:ext cx="792162" cy="720725"/>
          </a:xfrm>
          <a:prstGeom prst="rect">
            <a:avLst/>
          </a:prstGeom>
          <a:solidFill>
            <a:srgbClr val="C00000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i-FI" altLang="fi-FI" sz="1800" b="0"/>
          </a:p>
        </p:txBody>
      </p:sp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2782888" y="4292601"/>
            <a:ext cx="1225550" cy="1368425"/>
          </a:xfrm>
          <a:prstGeom prst="rect">
            <a:avLst/>
          </a:prstGeom>
          <a:solidFill>
            <a:srgbClr val="92D050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i-FI" altLang="fi-FI" sz="1800" b="0"/>
          </a:p>
        </p:txBody>
      </p:sp>
      <p:sp>
        <p:nvSpPr>
          <p:cNvPr id="46088" name="Rectangle 7"/>
          <p:cNvSpPr>
            <a:spLocks noChangeArrowheads="1"/>
          </p:cNvSpPr>
          <p:nvPr/>
        </p:nvSpPr>
        <p:spPr bwMode="auto">
          <a:xfrm>
            <a:off x="3660775" y="2708276"/>
            <a:ext cx="1930400" cy="1978025"/>
          </a:xfrm>
          <a:prstGeom prst="rect">
            <a:avLst/>
          </a:prstGeom>
          <a:solidFill>
            <a:srgbClr val="0070C0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i-FI" altLang="fi-FI" sz="1800" b="0"/>
          </a:p>
        </p:txBody>
      </p:sp>
      <p:grpSp>
        <p:nvGrpSpPr>
          <p:cNvPr id="46089" name="Group 13"/>
          <p:cNvGrpSpPr>
            <a:grpSpLocks/>
          </p:cNvGrpSpPr>
          <p:nvPr/>
        </p:nvGrpSpPr>
        <p:grpSpPr bwMode="auto">
          <a:xfrm>
            <a:off x="7783514" y="4437064"/>
            <a:ext cx="2168525" cy="1520825"/>
            <a:chOff x="6084168" y="3429000"/>
            <a:chExt cx="2167634" cy="1520825"/>
          </a:xfrm>
        </p:grpSpPr>
        <p:sp>
          <p:nvSpPr>
            <p:cNvPr id="46090" name="TextBox 8"/>
            <p:cNvSpPr txBox="1">
              <a:spLocks noChangeArrowheads="1"/>
            </p:cNvSpPr>
            <p:nvPr/>
          </p:nvSpPr>
          <p:spPr bwMode="auto">
            <a:xfrm>
              <a:off x="6084168" y="3429000"/>
              <a:ext cx="2166914" cy="369178"/>
            </a:xfrm>
            <a:prstGeom prst="rect">
              <a:avLst/>
            </a:prstGeom>
            <a:solidFill>
              <a:srgbClr val="C00000">
                <a:alpha val="30196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fi-FI" sz="1800" b="0"/>
                <a:t>Aerosol:   r~5e-7 m</a:t>
              </a:r>
            </a:p>
          </p:txBody>
        </p:sp>
        <p:sp>
          <p:nvSpPr>
            <p:cNvPr id="46091" name="TextBox 10"/>
            <p:cNvSpPr txBox="1">
              <a:spLocks noChangeArrowheads="1"/>
            </p:cNvSpPr>
            <p:nvPr/>
          </p:nvSpPr>
          <p:spPr bwMode="auto">
            <a:xfrm>
              <a:off x="6084888" y="3995536"/>
              <a:ext cx="2164766" cy="369178"/>
            </a:xfrm>
            <a:prstGeom prst="rect">
              <a:avLst/>
            </a:prstGeom>
            <a:solidFill>
              <a:srgbClr val="92D050">
                <a:alpha val="3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fi-FI" sz="1800" b="0"/>
                <a:t>Cloud:      r~5e-6 m</a:t>
              </a:r>
            </a:p>
          </p:txBody>
        </p:sp>
        <p:sp>
          <p:nvSpPr>
            <p:cNvPr id="46092" name="TextBox 11"/>
            <p:cNvSpPr txBox="1">
              <a:spLocks noChangeArrowheads="1"/>
            </p:cNvSpPr>
            <p:nvPr/>
          </p:nvSpPr>
          <p:spPr bwMode="auto">
            <a:xfrm>
              <a:off x="6085608" y="4580647"/>
              <a:ext cx="2166194" cy="369178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fi-FI" sz="1800" b="0"/>
                <a:t>Ice :         r~2e-4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33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19D5BE1F-FCCB-4107-86F7-A9C7EDD92287}" type="slidenum">
              <a:rPr lang="en-GB" altLang="fi-FI" sz="800" b="0">
                <a:ea typeface="DejaVu Sans"/>
                <a:cs typeface="DejaVu Sans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11</a:t>
            </a:fld>
            <a:endParaRPr lang="en-GB" altLang="fi-FI" sz="800" b="0">
              <a:ea typeface="DejaVu Sans"/>
              <a:cs typeface="DejaVu Sans"/>
            </a:endParaRPr>
          </a:p>
        </p:txBody>
      </p:sp>
      <p:pic>
        <p:nvPicPr>
          <p:cNvPr id="440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413114"/>
            <a:ext cx="86487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66298" y="1193260"/>
            <a:ext cx="116732" cy="434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926408" y="654996"/>
            <a:ext cx="116732" cy="434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907932" y="2558375"/>
            <a:ext cx="116732" cy="434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2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FC5609CF-2039-45B9-8AF2-D0D2C5506DDD}" type="slidenum">
              <a:rPr lang="en-GB" altLang="fi-FI" sz="800" b="0">
                <a:ea typeface="DejaVu Sans"/>
                <a:cs typeface="DejaVu Sans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en-GB" altLang="fi-FI" sz="800" b="0">
              <a:ea typeface="DejaVu Sans"/>
              <a:cs typeface="DejaVu Sans"/>
            </a:endParaRPr>
          </a:p>
        </p:txBody>
      </p:sp>
      <p:pic>
        <p:nvPicPr>
          <p:cNvPr id="4505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306658"/>
            <a:ext cx="8466137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7680177" y="6624639"/>
            <a:ext cx="2565549" cy="1730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30247" y="6050604"/>
            <a:ext cx="2405974" cy="305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2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8671012-C2A3-5CD6-A677-DE9FFB31D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Ground-based</a:t>
            </a:r>
            <a:r>
              <a:rPr lang="fi-FI" dirty="0" smtClean="0"/>
              <a:t> </a:t>
            </a:r>
            <a:r>
              <a:rPr lang="fi-FI" dirty="0" err="1" smtClean="0"/>
              <a:t>cloud</a:t>
            </a:r>
            <a:r>
              <a:rPr lang="fi-FI" dirty="0" smtClean="0"/>
              <a:t> </a:t>
            </a:r>
            <a:r>
              <a:rPr lang="fi-FI" dirty="0" err="1" smtClean="0"/>
              <a:t>profiling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t="16464" r="22320" b="14073"/>
          <a:stretch/>
        </p:blipFill>
        <p:spPr>
          <a:xfrm>
            <a:off x="418299" y="730867"/>
            <a:ext cx="3195662" cy="2807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90" y="730867"/>
            <a:ext cx="2529308" cy="25293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91" y="3000198"/>
            <a:ext cx="1469606" cy="3654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25152" r="21453" b="22982"/>
          <a:stretch/>
        </p:blipFill>
        <p:spPr>
          <a:xfrm>
            <a:off x="418299" y="3276659"/>
            <a:ext cx="2132396" cy="33808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66" y="3094577"/>
            <a:ext cx="2141825" cy="21418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0"/>
          <a:stretch/>
        </p:blipFill>
        <p:spPr>
          <a:xfrm>
            <a:off x="2550695" y="5054320"/>
            <a:ext cx="2141825" cy="1619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53" y="730867"/>
            <a:ext cx="5963754" cy="254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53" y="3386838"/>
            <a:ext cx="5989747" cy="291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233363"/>
            <a:ext cx="56419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2542"/>
          <a:stretch>
            <a:fillRect/>
          </a:stretch>
        </p:blipFill>
        <p:spPr bwMode="auto">
          <a:xfrm>
            <a:off x="7880351" y="377825"/>
            <a:ext cx="2517775" cy="108585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58" b="254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857376" y="2928939"/>
            <a:ext cx="8647113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6987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r>
              <a:rPr lang="en-GB" altLang="fi-FI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Original aim</a:t>
            </a:r>
            <a:r>
              <a:rPr lang="en-GB" altLang="fi-FI" sz="2000" b="0" dirty="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: to retrieve and evaluate the crucial cloud variables in forecast and climate models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CC0000"/>
              </a:buClr>
              <a:buFont typeface="Comic Sans MS" panose="030F0702030302020204" pitchFamily="66" charset="0"/>
              <a:buChar char="–"/>
            </a:pPr>
            <a:r>
              <a:rPr lang="en-GB" altLang="fi-FI" sz="1800" i="1" dirty="0">
                <a:solidFill>
                  <a:srgbClr val="CC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8+ models: </a:t>
            </a:r>
            <a:r>
              <a:rPr lang="en-GB" altLang="fi-FI" sz="1800" dirty="0">
                <a:solidFill>
                  <a:srgbClr val="CC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global, mesoscale and high-resolution forecast models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CC0000"/>
              </a:buClr>
              <a:buFont typeface="Comic Sans MS" panose="030F0702030302020204" pitchFamily="66" charset="0"/>
              <a:buChar char="–"/>
            </a:pPr>
            <a:r>
              <a:rPr lang="en-GB" altLang="fi-FI" sz="1800" i="1" dirty="0">
                <a:solidFill>
                  <a:srgbClr val="CC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Variables:</a:t>
            </a:r>
            <a:r>
              <a:rPr lang="en-GB" altLang="fi-FI" sz="1800" dirty="0">
                <a:solidFill>
                  <a:srgbClr val="CC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 cloud fraction, LWC, IWC, plus a number of others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CC0000"/>
              </a:buClr>
              <a:buFont typeface="Comic Sans MS" panose="030F0702030302020204" pitchFamily="66" charset="0"/>
              <a:buChar char="–"/>
            </a:pPr>
            <a:r>
              <a:rPr lang="en-GB" altLang="fi-FI" sz="1800" i="1" dirty="0">
                <a:solidFill>
                  <a:srgbClr val="CC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Sites: 10+</a:t>
            </a:r>
            <a:r>
              <a:rPr lang="en-GB" altLang="fi-FI" sz="1800" dirty="0">
                <a:solidFill>
                  <a:srgbClr val="CC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 across Europe plus worldwide ARM sites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CC0000"/>
              </a:buClr>
              <a:buFont typeface="Comic Sans MS" panose="030F0702030302020204" pitchFamily="66" charset="0"/>
              <a:buChar char="–"/>
            </a:pPr>
            <a:r>
              <a:rPr lang="en-GB" altLang="fi-FI" sz="1800" i="1" dirty="0">
                <a:solidFill>
                  <a:srgbClr val="CC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Period:</a:t>
            </a:r>
            <a:r>
              <a:rPr lang="en-GB" altLang="fi-FI" sz="1800" dirty="0">
                <a:solidFill>
                  <a:srgbClr val="CC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 several years to avoid unrepresentative case studies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r>
              <a:rPr lang="en-GB" altLang="fi-FI" sz="2000" b="0" dirty="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Current </a:t>
            </a:r>
            <a:r>
              <a:rPr lang="en-GB" altLang="fi-FI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status: characterise cloud properties</a:t>
            </a:r>
            <a:endParaRPr lang="en-GB" altLang="fi-FI" sz="2000" b="0" dirty="0">
              <a:solidFill>
                <a:srgbClr val="000000"/>
              </a:solidFill>
              <a:latin typeface="Calibri" panose="020F0502020204030204" pitchFamily="34" charset="0"/>
              <a:ea typeface="DejaVu Sans" charset="0"/>
              <a:cs typeface="DejaVu Sans" charset="0"/>
            </a:endParaRP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CC0000"/>
              </a:buClr>
              <a:buFont typeface="Comic Sans MS" panose="030F0702030302020204" pitchFamily="66" charset="0"/>
              <a:buChar char="–"/>
            </a:pPr>
            <a:r>
              <a:rPr lang="en-GB" altLang="fi-FI" sz="1800" dirty="0">
                <a:solidFill>
                  <a:srgbClr val="CC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Funded by ACTRIS </a:t>
            </a:r>
            <a:r>
              <a:rPr lang="en-GB" altLang="fi-FI" sz="1800" dirty="0" smtClean="0">
                <a:solidFill>
                  <a:srgbClr val="CC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ERIC to </a:t>
            </a:r>
            <a:r>
              <a:rPr lang="en-GB" altLang="fi-FI" sz="1800" dirty="0">
                <a:solidFill>
                  <a:srgbClr val="CC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apply to </a:t>
            </a:r>
            <a:r>
              <a:rPr lang="en-GB" altLang="fi-FI" sz="1800" dirty="0" smtClean="0">
                <a:solidFill>
                  <a:srgbClr val="CC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European sites</a:t>
            </a:r>
            <a:endParaRPr lang="en-GB" altLang="fi-FI" sz="1800" dirty="0">
              <a:solidFill>
                <a:srgbClr val="CC0000"/>
              </a:solidFill>
              <a:latin typeface="Calibri" panose="020F0502020204030204" pitchFamily="34" charset="0"/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3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7904164" y="-361950"/>
            <a:ext cx="2541587" cy="31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4000" b="0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  <a:t/>
            </a:r>
            <a:br>
              <a:rPr lang="en-GB" altLang="fi-FI" sz="4000" b="0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</a:br>
            <a:r>
              <a:rPr lang="en-GB" altLang="fi-FI" sz="4000" b="0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  <a:t/>
            </a:r>
            <a:br>
              <a:rPr lang="en-GB" altLang="fi-FI" sz="4000" b="0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</a:br>
            <a:r>
              <a:rPr lang="en-GB" altLang="fi-FI" sz="4000" b="0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  <a:t/>
            </a:r>
            <a:br>
              <a:rPr lang="en-GB" altLang="fi-FI" sz="4000" b="0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</a:br>
            <a:r>
              <a:rPr lang="en-GB" altLang="fi-FI" sz="4000" b="0" i="1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  <a:t>Level 1b</a:t>
            </a:r>
            <a:br>
              <a:rPr lang="en-GB" altLang="fi-FI" sz="4000" b="0" i="1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</a:br>
            <a:endParaRPr lang="en-GB" altLang="fi-FI" sz="4000" b="0" i="1">
              <a:solidFill>
                <a:srgbClr val="0000CC"/>
              </a:solidFill>
              <a:latin typeface="Impact" panose="020B0806030902050204" pitchFamily="34" charset="0"/>
              <a:ea typeface="DejaVu Sans" charset="0"/>
              <a:cs typeface="DejaVu Sans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233363"/>
            <a:ext cx="56419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2542"/>
          <a:stretch>
            <a:fillRect/>
          </a:stretch>
        </p:blipFill>
        <p:spPr bwMode="auto">
          <a:xfrm>
            <a:off x="7880351" y="377825"/>
            <a:ext cx="2517775" cy="108585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58" b="254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Oval 4"/>
          <p:cNvSpPr>
            <a:spLocks noChangeArrowheads="1"/>
          </p:cNvSpPr>
          <p:nvPr/>
        </p:nvSpPr>
        <p:spPr bwMode="auto">
          <a:xfrm>
            <a:off x="1881188" y="549276"/>
            <a:ext cx="1014412" cy="1871663"/>
          </a:xfrm>
          <a:prstGeom prst="ellipse">
            <a:avLst/>
          </a:prstGeom>
          <a:noFill/>
          <a:ln w="2556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31" b="28285"/>
          <a:stretch>
            <a:fillRect/>
          </a:stretch>
        </p:blipFill>
        <p:spPr bwMode="auto">
          <a:xfrm>
            <a:off x="1647826" y="5330825"/>
            <a:ext cx="6805613" cy="145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7831" b="282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39"/>
          <a:stretch>
            <a:fillRect/>
          </a:stretch>
        </p:blipFill>
        <p:spPr bwMode="auto">
          <a:xfrm>
            <a:off x="1647826" y="3662364"/>
            <a:ext cx="6805613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37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1857376" y="2924176"/>
            <a:ext cx="864711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6987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r>
              <a:rPr lang="en-GB" altLang="fi-FI" sz="2000" b="0">
                <a:solidFill>
                  <a:srgbClr val="0000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Minimum instrument requirements at each site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CC0000"/>
              </a:buClr>
              <a:buFont typeface="Comic Sans MS" panose="030F0702030302020204" pitchFamily="66" charset="0"/>
              <a:buChar char="–"/>
            </a:pPr>
            <a:r>
              <a:rPr lang="en-GB" altLang="fi-FI" sz="1800">
                <a:solidFill>
                  <a:srgbClr val="CC0000"/>
                </a:solidFill>
                <a:latin typeface="Comic Sans MS" panose="030F0702030302020204" pitchFamily="66" charset="0"/>
                <a:ea typeface="DejaVu Sans" charset="0"/>
                <a:cs typeface="DejaVu Sans" charset="0"/>
              </a:rPr>
              <a:t>Cloud radar, lidar, microwave radiometer, rain gauge, model or sondes</a:t>
            </a:r>
          </a:p>
        </p:txBody>
      </p:sp>
      <p:sp>
        <p:nvSpPr>
          <p:cNvPr id="22537" name="Text Box 8"/>
          <p:cNvSpPr txBox="1">
            <a:spLocks noChangeArrowheads="1"/>
          </p:cNvSpPr>
          <p:nvPr/>
        </p:nvSpPr>
        <p:spPr bwMode="auto">
          <a:xfrm>
            <a:off x="8559800" y="3962400"/>
            <a:ext cx="1741488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r>
              <a:rPr lang="en-GB" altLang="fi-FI" sz="2000" b="0" i="1">
                <a:solidFill>
                  <a:srgbClr val="0099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Radar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endParaRPr lang="en-GB" altLang="fi-FI" sz="2000" b="0" i="1">
              <a:solidFill>
                <a:srgbClr val="0099FF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endParaRPr lang="en-GB" altLang="fi-FI" sz="2000" b="0" i="1">
              <a:solidFill>
                <a:srgbClr val="0099FF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endParaRPr lang="en-GB" altLang="fi-FI" sz="2000" b="0" i="1">
              <a:solidFill>
                <a:srgbClr val="0099FF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r>
              <a:rPr lang="en-GB" altLang="fi-FI" sz="2000" b="0" i="1">
                <a:solidFill>
                  <a:srgbClr val="0099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Lidar</a:t>
            </a:r>
          </a:p>
        </p:txBody>
      </p:sp>
    </p:spTree>
    <p:extLst>
      <p:ext uri="{BB962C8B-B14F-4D97-AF65-F5344CB8AC3E}">
        <p14:creationId xmlns:p14="http://schemas.microsoft.com/office/powerpoint/2010/main" val="1679290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657600"/>
            <a:ext cx="848518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7904164" y="214313"/>
            <a:ext cx="2541587" cy="19875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fi-FI" sz="4000"/>
              <a:t/>
            </a:r>
            <a:br>
              <a:rPr lang="en-GB" altLang="fi-FI" sz="4000"/>
            </a:br>
            <a:r>
              <a:rPr lang="en-GB" altLang="fi-FI" sz="4000"/>
              <a:t/>
            </a:r>
            <a:br>
              <a:rPr lang="en-GB" altLang="fi-FI" sz="4000"/>
            </a:br>
            <a:r>
              <a:rPr lang="en-GB" altLang="fi-FI" sz="4000" i="1"/>
              <a:t>Level 1c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233363"/>
            <a:ext cx="56419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>
            <a:fillRect/>
          </a:stretch>
        </p:blipFill>
        <p:spPr bwMode="auto">
          <a:xfrm>
            <a:off x="1566864" y="7094538"/>
            <a:ext cx="9101137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75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4164013" y="3954464"/>
            <a:ext cx="55044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None/>
            </a:pPr>
            <a:r>
              <a:rPr lang="en-GB" altLang="fi-FI" sz="1600">
                <a:solidFill>
                  <a:srgbClr val="FFCC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Ice</a:t>
            </a:r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2870201" y="4395789"/>
            <a:ext cx="88868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None/>
            </a:pPr>
            <a:r>
              <a:rPr lang="en-GB" altLang="fi-FI" sz="1600">
                <a:solidFill>
                  <a:srgbClr val="33CCCC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Liquid</a:t>
            </a: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5613400" y="4514851"/>
            <a:ext cx="69632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None/>
            </a:pPr>
            <a:r>
              <a:rPr lang="en-GB" altLang="fi-FI" sz="1600">
                <a:solidFill>
                  <a:srgbClr val="FF00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Rain</a:t>
            </a: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2079626" y="4721226"/>
            <a:ext cx="105379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None/>
            </a:pPr>
            <a:r>
              <a:rPr lang="en-GB" altLang="fi-FI" sz="1600">
                <a:solidFill>
                  <a:srgbClr val="C0C0C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Aerosol</a:t>
            </a:r>
          </a:p>
        </p:txBody>
      </p:sp>
      <p:sp>
        <p:nvSpPr>
          <p:cNvPr id="23562" name="Oval 9"/>
          <p:cNvSpPr>
            <a:spLocks noChangeArrowheads="1"/>
          </p:cNvSpPr>
          <p:nvPr/>
        </p:nvSpPr>
        <p:spPr bwMode="auto">
          <a:xfrm>
            <a:off x="2895601" y="782638"/>
            <a:ext cx="1014413" cy="1022350"/>
          </a:xfrm>
          <a:prstGeom prst="ellipse">
            <a:avLst/>
          </a:prstGeom>
          <a:noFill/>
          <a:ln w="2556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356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857376" y="2924175"/>
            <a:ext cx="8647113" cy="3074988"/>
          </a:xfrm>
        </p:spPr>
        <p:txBody>
          <a:bodyPr/>
          <a:lstStyle/>
          <a:p>
            <a:pPr marL="336550" indent="-336550">
              <a:buFont typeface="Verdana" panose="020B060403050404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/>
              <a:t>Instrument Synergy product</a:t>
            </a:r>
          </a:p>
          <a:p>
            <a:pPr marL="736600" lvl="1" indent="-279400">
              <a:buClr>
                <a:srgbClr val="CC0000"/>
              </a:buClr>
              <a:buFont typeface="Comic Sans MS" panose="030F0702030302020204" pitchFamily="66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/>
              <a:t>Example of target classification and data quality fields:</a:t>
            </a:r>
          </a:p>
        </p:txBody>
      </p:sp>
      <p:pic>
        <p:nvPicPr>
          <p:cNvPr id="23564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2542"/>
          <a:stretch>
            <a:fillRect/>
          </a:stretch>
        </p:blipFill>
        <p:spPr bwMode="auto">
          <a:xfrm>
            <a:off x="7880351" y="377825"/>
            <a:ext cx="2517775" cy="108585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58" b="254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621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7904164" y="214313"/>
            <a:ext cx="2541587" cy="19875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fi-FI" sz="4000"/>
              <a:t/>
            </a:r>
            <a:br>
              <a:rPr lang="en-GB" altLang="fi-FI" sz="4000"/>
            </a:br>
            <a:r>
              <a:rPr lang="en-GB" altLang="fi-FI" sz="4000"/>
              <a:t/>
            </a:r>
            <a:br>
              <a:rPr lang="en-GB" altLang="fi-FI" sz="4000"/>
            </a:br>
            <a:r>
              <a:rPr lang="en-GB" altLang="fi-FI" sz="4000" i="1"/>
              <a:t>Level 2a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233363"/>
            <a:ext cx="56419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Oval 3"/>
          <p:cNvSpPr>
            <a:spLocks noChangeArrowheads="1"/>
          </p:cNvSpPr>
          <p:nvPr/>
        </p:nvSpPr>
        <p:spPr bwMode="auto">
          <a:xfrm>
            <a:off x="4160838" y="1117601"/>
            <a:ext cx="1014412" cy="620713"/>
          </a:xfrm>
          <a:prstGeom prst="ellipse">
            <a:avLst/>
          </a:prstGeom>
          <a:noFill/>
          <a:ln w="2556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662363"/>
            <a:ext cx="672623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57376" y="2935289"/>
            <a:ext cx="8647113" cy="1214437"/>
          </a:xfrm>
        </p:spPr>
        <p:txBody>
          <a:bodyPr/>
          <a:lstStyle/>
          <a:p>
            <a:pPr marL="336550" indent="-336550">
              <a:buFont typeface="Verdana" panose="020B060403050404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/>
              <a:t>Ice water content (+errors) on observational grid</a:t>
            </a:r>
          </a:p>
          <a:p>
            <a:pPr marL="736600" lvl="1" indent="-279400">
              <a:buClr>
                <a:srgbClr val="CC0000"/>
              </a:buClr>
              <a:buFont typeface="Comic Sans MS" panose="030F0702030302020204" pitchFamily="66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/>
              <a:t>IWC from Z and temperature (Hogan et al. JAMC 2006)</a:t>
            </a:r>
          </a:p>
        </p:txBody>
      </p:sp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2542"/>
          <a:stretch>
            <a:fillRect/>
          </a:stretch>
        </p:blipFill>
        <p:spPr bwMode="auto">
          <a:xfrm>
            <a:off x="7880351" y="377825"/>
            <a:ext cx="2517775" cy="108585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58" b="254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8393114" y="3895725"/>
            <a:ext cx="2111375" cy="216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None/>
            </a:pPr>
            <a:r>
              <a:rPr lang="en-GB" altLang="fi-FI" sz="1600" b="0" i="1">
                <a:solidFill>
                  <a:srgbClr val="0066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Note larger error above melting-layer due to uncertain attenuation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None/>
            </a:pPr>
            <a:endParaRPr lang="en-GB" altLang="fi-FI" sz="1600" b="0" i="1">
              <a:solidFill>
                <a:srgbClr val="0066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None/>
            </a:pPr>
            <a:r>
              <a:rPr lang="en-GB" altLang="fi-FI" sz="1600" b="0" i="1">
                <a:solidFill>
                  <a:srgbClr val="0066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IWC not reported if rain at ground</a:t>
            </a:r>
          </a:p>
        </p:txBody>
      </p:sp>
    </p:spTree>
    <p:extLst>
      <p:ext uri="{BB962C8B-B14F-4D97-AF65-F5344CB8AC3E}">
        <p14:creationId xmlns:p14="http://schemas.microsoft.com/office/powerpoint/2010/main" val="1368977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7904164" y="214313"/>
            <a:ext cx="2541587" cy="19875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fi-FI" sz="4000"/>
              <a:t/>
            </a:r>
            <a:br>
              <a:rPr lang="en-GB" altLang="fi-FI" sz="4000"/>
            </a:br>
            <a:r>
              <a:rPr lang="en-GB" altLang="fi-FI" sz="4000"/>
              <a:t/>
            </a:r>
            <a:br>
              <a:rPr lang="en-GB" altLang="fi-FI" sz="4000"/>
            </a:br>
            <a:r>
              <a:rPr lang="en-GB" altLang="fi-FI" sz="4000" i="1"/>
              <a:t>Level 2a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233363"/>
            <a:ext cx="56419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Oval 3"/>
          <p:cNvSpPr>
            <a:spLocks noChangeArrowheads="1"/>
          </p:cNvSpPr>
          <p:nvPr/>
        </p:nvSpPr>
        <p:spPr bwMode="auto">
          <a:xfrm>
            <a:off x="4160838" y="1512888"/>
            <a:ext cx="1014412" cy="620712"/>
          </a:xfrm>
          <a:prstGeom prst="ellipse">
            <a:avLst/>
          </a:prstGeom>
          <a:noFill/>
          <a:ln w="2556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560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57376" y="2935289"/>
            <a:ext cx="8647113" cy="1214437"/>
          </a:xfrm>
        </p:spPr>
        <p:txBody>
          <a:bodyPr/>
          <a:lstStyle/>
          <a:p>
            <a:pPr marL="336550" indent="-336550">
              <a:buFont typeface="Verdana" panose="020B060403050404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/>
              <a:t>Liquid water content (+errors) on observational grid</a:t>
            </a:r>
          </a:p>
          <a:p>
            <a:pPr marL="736600" lvl="1" indent="-279400">
              <a:buClr>
                <a:srgbClr val="CC0000"/>
              </a:buClr>
              <a:buFont typeface="Comic Sans MS" panose="030F0702030302020204" pitchFamily="66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/>
              <a:t>“Scaled adiabatic” method (LWP +</a:t>
            </a:r>
            <a:r>
              <a:rPr lang="en-GB" altLang="fi-FI" i="1" smtClean="0"/>
              <a:t>T</a:t>
            </a:r>
            <a:r>
              <a:rPr lang="en-GB" altLang="fi-FI" smtClean="0"/>
              <a:t> + liquid cloud boundaries)</a:t>
            </a:r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2542"/>
          <a:stretch>
            <a:fillRect/>
          </a:stretch>
        </p:blipFill>
        <p:spPr bwMode="auto">
          <a:xfrm>
            <a:off x="7880351" y="377825"/>
            <a:ext cx="2517775" cy="108585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58" b="254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8393114" y="4005264"/>
            <a:ext cx="2149475" cy="265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None/>
            </a:pPr>
            <a:r>
              <a:rPr lang="en-GB" altLang="fi-FI" sz="1600" b="0" i="1">
                <a:solidFill>
                  <a:srgbClr val="0066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Reflectivity contains sporadic drizzle: not well related to LWC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None/>
            </a:pPr>
            <a:endParaRPr lang="en-GB" altLang="fi-FI" sz="1600" b="0" i="1">
              <a:solidFill>
                <a:srgbClr val="0066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None/>
            </a:pPr>
            <a:r>
              <a:rPr lang="en-GB" altLang="fi-FI" sz="1600" b="0" i="1">
                <a:solidFill>
                  <a:srgbClr val="0066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LWC assumed constant or increasing with height has little effect on statistics</a:t>
            </a:r>
          </a:p>
        </p:txBody>
      </p:sp>
      <p:pic>
        <p:nvPicPr>
          <p:cNvPr id="2560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5"/>
          <a:stretch>
            <a:fillRect/>
          </a:stretch>
        </p:blipFill>
        <p:spPr bwMode="auto">
          <a:xfrm>
            <a:off x="1611314" y="5092700"/>
            <a:ext cx="6778625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60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4" y="3754439"/>
            <a:ext cx="6764337" cy="15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932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7904164" y="214313"/>
            <a:ext cx="2541587" cy="19875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fi-FI" sz="4000"/>
              <a:t/>
            </a:r>
            <a:br>
              <a:rPr lang="en-GB" altLang="fi-FI" sz="4000"/>
            </a:br>
            <a:r>
              <a:rPr lang="en-GB" altLang="fi-FI" sz="4000"/>
              <a:t/>
            </a:r>
            <a:br>
              <a:rPr lang="en-GB" altLang="fi-FI" sz="4000"/>
            </a:br>
            <a:r>
              <a:rPr lang="en-GB" altLang="fi-FI" sz="4000" i="1"/>
              <a:t>Level 2b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57376" y="2935288"/>
            <a:ext cx="8647113" cy="3573462"/>
          </a:xfrm>
        </p:spPr>
        <p:txBody>
          <a:bodyPr/>
          <a:lstStyle/>
          <a:p>
            <a:pPr marL="336550" indent="-336550">
              <a:buFont typeface="Verdana" panose="020B060403050404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/>
              <a:t>Variables on model grid</a:t>
            </a:r>
          </a:p>
          <a:p>
            <a:pPr marL="736600" lvl="1" indent="-279400">
              <a:buClr>
                <a:srgbClr val="CC0000"/>
              </a:buClr>
              <a:buFont typeface="Comic Sans MS" panose="030F0702030302020204" pitchFamily="66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/>
              <a:t>Averaged horizontally and vertically to grid of </a:t>
            </a:r>
            <a:r>
              <a:rPr lang="en-GB" altLang="fi-FI" i="1" smtClean="0"/>
              <a:t>each</a:t>
            </a:r>
            <a:r>
              <a:rPr lang="en-GB" altLang="fi-FI" smtClean="0"/>
              <a:t> model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233363"/>
            <a:ext cx="56419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9" name="Oval 4"/>
          <p:cNvSpPr>
            <a:spLocks noChangeArrowheads="1"/>
          </p:cNvSpPr>
          <p:nvPr/>
        </p:nvSpPr>
        <p:spPr bwMode="auto">
          <a:xfrm>
            <a:off x="5284788" y="558800"/>
            <a:ext cx="1014412" cy="1962150"/>
          </a:xfrm>
          <a:prstGeom prst="ellipse">
            <a:avLst/>
          </a:prstGeom>
          <a:noFill/>
          <a:ln w="2556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" b="46756"/>
          <a:stretch>
            <a:fillRect/>
          </a:stretch>
        </p:blipFill>
        <p:spPr bwMode="auto">
          <a:xfrm>
            <a:off x="1547813" y="3727451"/>
            <a:ext cx="8832850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150" b="467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29214"/>
            <a:ext cx="88582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2542"/>
          <a:stretch>
            <a:fillRect/>
          </a:stretch>
        </p:blipFill>
        <p:spPr bwMode="auto">
          <a:xfrm>
            <a:off x="7880351" y="377825"/>
            <a:ext cx="2517775" cy="108585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58" b="254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413" y="2520951"/>
            <a:ext cx="5695950" cy="905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138" y="233364"/>
            <a:ext cx="5695950" cy="905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395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46" y="3000198"/>
            <a:ext cx="2504096" cy="25040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C8671012-C2A3-5CD6-A677-DE9FFB31D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Ground-based</a:t>
            </a:r>
            <a:r>
              <a:rPr lang="fi-FI" dirty="0" smtClean="0"/>
              <a:t> </a:t>
            </a:r>
            <a:r>
              <a:rPr lang="fi-FI" dirty="0" err="1" smtClean="0"/>
              <a:t>cloud</a:t>
            </a:r>
            <a:r>
              <a:rPr lang="fi-FI" dirty="0" smtClean="0"/>
              <a:t> </a:t>
            </a:r>
            <a:r>
              <a:rPr lang="fi-FI" dirty="0" err="1" smtClean="0"/>
              <a:t>profiling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t="4364" r="22320" b="14073"/>
          <a:stretch/>
        </p:blipFill>
        <p:spPr>
          <a:xfrm>
            <a:off x="2080301" y="2903620"/>
            <a:ext cx="1992087" cy="2055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t="25152" r="50847" b="19925"/>
          <a:stretch/>
        </p:blipFill>
        <p:spPr>
          <a:xfrm>
            <a:off x="5774395" y="645553"/>
            <a:ext cx="1553482" cy="2069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3" t="30415" r="34305" b="21631"/>
          <a:stretch/>
        </p:blipFill>
        <p:spPr>
          <a:xfrm>
            <a:off x="9335313" y="3729327"/>
            <a:ext cx="2565046" cy="2503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4" y="650709"/>
            <a:ext cx="2064773" cy="2064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7"/>
          <a:stretch/>
        </p:blipFill>
        <p:spPr>
          <a:xfrm>
            <a:off x="114644" y="2899466"/>
            <a:ext cx="1991013" cy="18301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19535" r="13333"/>
          <a:stretch/>
        </p:blipFill>
        <p:spPr>
          <a:xfrm>
            <a:off x="114644" y="4730705"/>
            <a:ext cx="2339316" cy="19179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14" y="650709"/>
            <a:ext cx="2064774" cy="20647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42" y="3000198"/>
            <a:ext cx="1469606" cy="36544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0"/>
          <a:stretch/>
        </p:blipFill>
        <p:spPr>
          <a:xfrm>
            <a:off x="4522346" y="4755022"/>
            <a:ext cx="2504096" cy="18935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"/>
          <a:stretch/>
        </p:blipFill>
        <p:spPr>
          <a:xfrm>
            <a:off x="4503179" y="635997"/>
            <a:ext cx="1291178" cy="20751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55" y="4958650"/>
            <a:ext cx="1730633" cy="16787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25152" r="21453" b="22982"/>
          <a:stretch/>
        </p:blipFill>
        <p:spPr>
          <a:xfrm>
            <a:off x="7200905" y="657727"/>
            <a:ext cx="1295143" cy="20533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13" y="884920"/>
            <a:ext cx="2565046" cy="284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ight Arrow 71"/>
          <p:cNvSpPr>
            <a:spLocks noChangeArrowheads="1"/>
          </p:cNvSpPr>
          <p:nvPr/>
        </p:nvSpPr>
        <p:spPr bwMode="auto">
          <a:xfrm>
            <a:off x="2566989" y="3068639"/>
            <a:ext cx="979487" cy="484187"/>
          </a:xfrm>
          <a:prstGeom prst="rightArrow">
            <a:avLst>
              <a:gd name="adj1" fmla="val 50000"/>
              <a:gd name="adj2" fmla="val 50106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7651" name="Parallelogram 65"/>
          <p:cNvSpPr>
            <a:spLocks noChangeArrowheads="1"/>
          </p:cNvSpPr>
          <p:nvPr/>
        </p:nvSpPr>
        <p:spPr bwMode="auto">
          <a:xfrm>
            <a:off x="3071814" y="5300664"/>
            <a:ext cx="6264275" cy="1081087"/>
          </a:xfrm>
          <a:prstGeom prst="parallelogram">
            <a:avLst>
              <a:gd name="adj" fmla="val 105185"/>
            </a:avLst>
          </a:prstGeom>
          <a:solidFill>
            <a:srgbClr val="00B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cxnSp>
        <p:nvCxnSpPr>
          <p:cNvPr id="27652" name="Straight Connector 62"/>
          <p:cNvCxnSpPr>
            <a:cxnSpLocks noChangeShapeType="1"/>
          </p:cNvCxnSpPr>
          <p:nvPr/>
        </p:nvCxnSpPr>
        <p:spPr bwMode="auto">
          <a:xfrm flipH="1" flipV="1">
            <a:off x="8183564" y="-387350"/>
            <a:ext cx="73025" cy="676910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53" name="Straight Connector 63"/>
          <p:cNvCxnSpPr>
            <a:cxnSpLocks noChangeShapeType="1"/>
          </p:cNvCxnSpPr>
          <p:nvPr/>
        </p:nvCxnSpPr>
        <p:spPr bwMode="auto">
          <a:xfrm flipH="1" flipV="1">
            <a:off x="9264650" y="-1466850"/>
            <a:ext cx="71438" cy="6767513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54" name="Straight Connector 58"/>
          <p:cNvCxnSpPr>
            <a:cxnSpLocks noChangeShapeType="1"/>
          </p:cNvCxnSpPr>
          <p:nvPr/>
        </p:nvCxnSpPr>
        <p:spPr bwMode="auto">
          <a:xfrm flipH="1" flipV="1">
            <a:off x="3000375" y="-387350"/>
            <a:ext cx="71438" cy="676910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55" name="Straight Connector 5"/>
          <p:cNvCxnSpPr>
            <a:cxnSpLocks noChangeShapeType="1"/>
          </p:cNvCxnSpPr>
          <p:nvPr/>
        </p:nvCxnSpPr>
        <p:spPr bwMode="auto">
          <a:xfrm>
            <a:off x="4224338" y="1916113"/>
            <a:ext cx="0" cy="3384550"/>
          </a:xfrm>
          <a:prstGeom prst="line">
            <a:avLst/>
          </a:prstGeom>
          <a:noFill/>
          <a:ln w="6350" algn="ctr">
            <a:solidFill>
              <a:schemeClr val="tx1">
                <a:alpha val="50195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56" name="Straight Connector 7"/>
          <p:cNvCxnSpPr>
            <a:cxnSpLocks noChangeShapeType="1"/>
          </p:cNvCxnSpPr>
          <p:nvPr/>
        </p:nvCxnSpPr>
        <p:spPr bwMode="auto">
          <a:xfrm flipH="1">
            <a:off x="4151314" y="5300663"/>
            <a:ext cx="5184775" cy="0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57" name="Straight Connector 10"/>
          <p:cNvCxnSpPr>
            <a:cxnSpLocks noChangeShapeType="1"/>
          </p:cNvCxnSpPr>
          <p:nvPr/>
        </p:nvCxnSpPr>
        <p:spPr bwMode="auto">
          <a:xfrm flipH="1">
            <a:off x="3071814" y="5300664"/>
            <a:ext cx="1152525" cy="1081087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658" name="Can 22"/>
          <p:cNvSpPr>
            <a:spLocks noChangeArrowheads="1"/>
          </p:cNvSpPr>
          <p:nvPr/>
        </p:nvSpPr>
        <p:spPr bwMode="auto">
          <a:xfrm>
            <a:off x="5815014" y="5373689"/>
            <a:ext cx="280987" cy="503237"/>
          </a:xfrm>
          <a:prstGeom prst="can">
            <a:avLst>
              <a:gd name="adj" fmla="val 24949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cxnSp>
        <p:nvCxnSpPr>
          <p:cNvPr id="27659" name="Straight Connector 26"/>
          <p:cNvCxnSpPr>
            <a:cxnSpLocks noChangeShapeType="1"/>
          </p:cNvCxnSpPr>
          <p:nvPr/>
        </p:nvCxnSpPr>
        <p:spPr bwMode="auto">
          <a:xfrm>
            <a:off x="4151314" y="-1466850"/>
            <a:ext cx="73025" cy="3382963"/>
          </a:xfrm>
          <a:prstGeom prst="line">
            <a:avLst/>
          </a:prstGeom>
          <a:noFill/>
          <a:ln w="6350" algn="ctr">
            <a:solidFill>
              <a:schemeClr val="tx1">
                <a:alpha val="50195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660" name="Can 30"/>
          <p:cNvSpPr>
            <a:spLocks noChangeArrowheads="1"/>
          </p:cNvSpPr>
          <p:nvPr/>
        </p:nvSpPr>
        <p:spPr bwMode="auto">
          <a:xfrm>
            <a:off x="5808663" y="4941889"/>
            <a:ext cx="279400" cy="503237"/>
          </a:xfrm>
          <a:prstGeom prst="can">
            <a:avLst>
              <a:gd name="adj" fmla="val 25091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7661" name="Can 31"/>
          <p:cNvSpPr>
            <a:spLocks noChangeArrowheads="1"/>
          </p:cNvSpPr>
          <p:nvPr/>
        </p:nvSpPr>
        <p:spPr bwMode="auto">
          <a:xfrm>
            <a:off x="5808663" y="4508501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7662" name="Can 32"/>
          <p:cNvSpPr>
            <a:spLocks noChangeArrowheads="1"/>
          </p:cNvSpPr>
          <p:nvPr/>
        </p:nvSpPr>
        <p:spPr bwMode="auto">
          <a:xfrm>
            <a:off x="5808663" y="4076701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7663" name="Can 33"/>
          <p:cNvSpPr>
            <a:spLocks noChangeArrowheads="1"/>
          </p:cNvSpPr>
          <p:nvPr/>
        </p:nvSpPr>
        <p:spPr bwMode="auto">
          <a:xfrm>
            <a:off x="5808663" y="3644901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7664" name="Can 34"/>
          <p:cNvSpPr>
            <a:spLocks noChangeArrowheads="1"/>
          </p:cNvSpPr>
          <p:nvPr/>
        </p:nvSpPr>
        <p:spPr bwMode="auto">
          <a:xfrm>
            <a:off x="5808663" y="3213100"/>
            <a:ext cx="279400" cy="503238"/>
          </a:xfrm>
          <a:prstGeom prst="can">
            <a:avLst>
              <a:gd name="adj" fmla="val 25091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7665" name="Can 35"/>
          <p:cNvSpPr>
            <a:spLocks noChangeArrowheads="1"/>
          </p:cNvSpPr>
          <p:nvPr/>
        </p:nvSpPr>
        <p:spPr bwMode="auto">
          <a:xfrm>
            <a:off x="5808663" y="2781300"/>
            <a:ext cx="279400" cy="503238"/>
          </a:xfrm>
          <a:prstGeom prst="can">
            <a:avLst>
              <a:gd name="adj" fmla="val 25091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7666" name="Can 36"/>
          <p:cNvSpPr>
            <a:spLocks noChangeArrowheads="1"/>
          </p:cNvSpPr>
          <p:nvPr/>
        </p:nvSpPr>
        <p:spPr bwMode="auto">
          <a:xfrm>
            <a:off x="5808663" y="2349500"/>
            <a:ext cx="279400" cy="503238"/>
          </a:xfrm>
          <a:prstGeom prst="can">
            <a:avLst>
              <a:gd name="adj" fmla="val 25091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7667" name="Can 37"/>
          <p:cNvSpPr>
            <a:spLocks noChangeArrowheads="1"/>
          </p:cNvSpPr>
          <p:nvPr/>
        </p:nvSpPr>
        <p:spPr bwMode="auto">
          <a:xfrm>
            <a:off x="5808663" y="1916114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7668" name="Can 38"/>
          <p:cNvSpPr>
            <a:spLocks noChangeArrowheads="1"/>
          </p:cNvSpPr>
          <p:nvPr/>
        </p:nvSpPr>
        <p:spPr bwMode="auto">
          <a:xfrm>
            <a:off x="5808663" y="1484314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7669" name="Can 39"/>
          <p:cNvSpPr>
            <a:spLocks noChangeArrowheads="1"/>
          </p:cNvSpPr>
          <p:nvPr/>
        </p:nvSpPr>
        <p:spPr bwMode="auto">
          <a:xfrm>
            <a:off x="5808663" y="1052514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7670" name="Can 40"/>
          <p:cNvSpPr>
            <a:spLocks noChangeArrowheads="1"/>
          </p:cNvSpPr>
          <p:nvPr/>
        </p:nvSpPr>
        <p:spPr bwMode="auto">
          <a:xfrm>
            <a:off x="5808663" y="620714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cxnSp>
        <p:nvCxnSpPr>
          <p:cNvPr id="27671" name="Straight Connector 41"/>
          <p:cNvCxnSpPr>
            <a:cxnSpLocks noChangeShapeType="1"/>
          </p:cNvCxnSpPr>
          <p:nvPr/>
        </p:nvCxnSpPr>
        <p:spPr bwMode="auto">
          <a:xfrm flipH="1">
            <a:off x="4151314" y="1916113"/>
            <a:ext cx="5184775" cy="0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72" name="Straight Connector 42"/>
          <p:cNvCxnSpPr>
            <a:cxnSpLocks noChangeShapeType="1"/>
          </p:cNvCxnSpPr>
          <p:nvPr/>
        </p:nvCxnSpPr>
        <p:spPr bwMode="auto">
          <a:xfrm flipH="1">
            <a:off x="3000375" y="3644900"/>
            <a:ext cx="1150938" cy="1079500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73" name="Straight Connector 43"/>
          <p:cNvCxnSpPr>
            <a:cxnSpLocks noChangeShapeType="1"/>
          </p:cNvCxnSpPr>
          <p:nvPr/>
        </p:nvCxnSpPr>
        <p:spPr bwMode="auto">
          <a:xfrm flipH="1">
            <a:off x="3000375" y="1916114"/>
            <a:ext cx="1150938" cy="1081087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74" name="Straight Connector 44"/>
          <p:cNvCxnSpPr>
            <a:cxnSpLocks noChangeShapeType="1"/>
          </p:cNvCxnSpPr>
          <p:nvPr/>
        </p:nvCxnSpPr>
        <p:spPr bwMode="auto">
          <a:xfrm flipH="1">
            <a:off x="3000375" y="333375"/>
            <a:ext cx="1150938" cy="1079500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75" name="Straight Connector 45"/>
          <p:cNvCxnSpPr>
            <a:cxnSpLocks noChangeShapeType="1"/>
          </p:cNvCxnSpPr>
          <p:nvPr/>
        </p:nvCxnSpPr>
        <p:spPr bwMode="auto">
          <a:xfrm flipH="1">
            <a:off x="4151314" y="1916113"/>
            <a:ext cx="5184775" cy="0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76" name="Straight Connector 46"/>
          <p:cNvCxnSpPr>
            <a:cxnSpLocks noChangeShapeType="1"/>
          </p:cNvCxnSpPr>
          <p:nvPr/>
        </p:nvCxnSpPr>
        <p:spPr bwMode="auto">
          <a:xfrm flipH="1">
            <a:off x="4151314" y="3644900"/>
            <a:ext cx="5184775" cy="0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77" name="Straight Connector 47"/>
          <p:cNvCxnSpPr>
            <a:cxnSpLocks noChangeShapeType="1"/>
          </p:cNvCxnSpPr>
          <p:nvPr/>
        </p:nvCxnSpPr>
        <p:spPr bwMode="auto">
          <a:xfrm flipH="1">
            <a:off x="4151314" y="260350"/>
            <a:ext cx="5184775" cy="0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78" name="Straight Connector 48"/>
          <p:cNvCxnSpPr>
            <a:cxnSpLocks noChangeShapeType="1"/>
          </p:cNvCxnSpPr>
          <p:nvPr/>
        </p:nvCxnSpPr>
        <p:spPr bwMode="auto">
          <a:xfrm flipH="1">
            <a:off x="3035301" y="4724400"/>
            <a:ext cx="5184775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79" name="Straight Connector 49"/>
          <p:cNvCxnSpPr>
            <a:cxnSpLocks noChangeShapeType="1"/>
          </p:cNvCxnSpPr>
          <p:nvPr/>
        </p:nvCxnSpPr>
        <p:spPr bwMode="auto">
          <a:xfrm flipH="1">
            <a:off x="3000375" y="1412875"/>
            <a:ext cx="5183188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80" name="Straight Connector 50"/>
          <p:cNvCxnSpPr>
            <a:cxnSpLocks noChangeShapeType="1"/>
          </p:cNvCxnSpPr>
          <p:nvPr/>
        </p:nvCxnSpPr>
        <p:spPr bwMode="auto">
          <a:xfrm flipH="1">
            <a:off x="8220076" y="3608388"/>
            <a:ext cx="1116013" cy="1116012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81" name="Straight Connector 53"/>
          <p:cNvCxnSpPr>
            <a:cxnSpLocks noChangeShapeType="1"/>
          </p:cNvCxnSpPr>
          <p:nvPr/>
        </p:nvCxnSpPr>
        <p:spPr bwMode="auto">
          <a:xfrm flipH="1">
            <a:off x="8220076" y="296863"/>
            <a:ext cx="1116013" cy="1116012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82" name="Straight Connector 54"/>
          <p:cNvCxnSpPr>
            <a:cxnSpLocks noChangeShapeType="1"/>
          </p:cNvCxnSpPr>
          <p:nvPr/>
        </p:nvCxnSpPr>
        <p:spPr bwMode="auto">
          <a:xfrm flipH="1">
            <a:off x="8256588" y="5265738"/>
            <a:ext cx="1116012" cy="1116012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83" name="Straight Connector 55"/>
          <p:cNvCxnSpPr>
            <a:cxnSpLocks noChangeShapeType="1"/>
          </p:cNvCxnSpPr>
          <p:nvPr/>
        </p:nvCxnSpPr>
        <p:spPr bwMode="auto">
          <a:xfrm flipH="1">
            <a:off x="3071814" y="6381750"/>
            <a:ext cx="5184775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84" name="Straight Connector 56"/>
          <p:cNvCxnSpPr>
            <a:cxnSpLocks noChangeShapeType="1"/>
          </p:cNvCxnSpPr>
          <p:nvPr/>
        </p:nvCxnSpPr>
        <p:spPr bwMode="auto">
          <a:xfrm flipH="1">
            <a:off x="3035301" y="2997200"/>
            <a:ext cx="5184775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85" name="Straight Connector 57"/>
          <p:cNvCxnSpPr>
            <a:cxnSpLocks noChangeShapeType="1"/>
          </p:cNvCxnSpPr>
          <p:nvPr/>
        </p:nvCxnSpPr>
        <p:spPr bwMode="auto">
          <a:xfrm flipH="1">
            <a:off x="8220076" y="1881188"/>
            <a:ext cx="1116013" cy="1116012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686" name="Title 6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27687" name="Can 68"/>
          <p:cNvSpPr>
            <a:spLocks noChangeArrowheads="1"/>
          </p:cNvSpPr>
          <p:nvPr/>
        </p:nvSpPr>
        <p:spPr bwMode="auto">
          <a:xfrm>
            <a:off x="5808663" y="188914"/>
            <a:ext cx="279400" cy="503237"/>
          </a:xfrm>
          <a:prstGeom prst="can">
            <a:avLst>
              <a:gd name="adj" fmla="val 25091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7688" name="Can 69"/>
          <p:cNvSpPr>
            <a:spLocks noChangeArrowheads="1"/>
          </p:cNvSpPr>
          <p:nvPr/>
        </p:nvSpPr>
        <p:spPr bwMode="auto">
          <a:xfrm>
            <a:off x="5808663" y="-242888"/>
            <a:ext cx="279400" cy="503238"/>
          </a:xfrm>
          <a:prstGeom prst="can">
            <a:avLst>
              <a:gd name="adj" fmla="val 25091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7689" name="Right Arrow 67"/>
          <p:cNvSpPr>
            <a:spLocks noChangeArrowheads="1"/>
          </p:cNvSpPr>
          <p:nvPr/>
        </p:nvSpPr>
        <p:spPr bwMode="auto">
          <a:xfrm>
            <a:off x="8789988" y="3016250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9783291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t="3178" r="11020" b="86971"/>
          <a:stretch>
            <a:fillRect/>
          </a:stretch>
        </p:blipFill>
        <p:spPr bwMode="auto">
          <a:xfrm>
            <a:off x="3606800" y="2457451"/>
            <a:ext cx="5207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3575050" y="2457451"/>
            <a:ext cx="5238750" cy="1692275"/>
          </a:xfrm>
          <a:prstGeom prst="rect">
            <a:avLst/>
          </a:prstGeom>
          <a:solidFill>
            <a:srgbClr val="00B0F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676" name="Right Arrow 71"/>
          <p:cNvSpPr>
            <a:spLocks noChangeArrowheads="1"/>
          </p:cNvSpPr>
          <p:nvPr/>
        </p:nvSpPr>
        <p:spPr bwMode="auto">
          <a:xfrm>
            <a:off x="2566989" y="3068639"/>
            <a:ext cx="979487" cy="484187"/>
          </a:xfrm>
          <a:prstGeom prst="rightArrow">
            <a:avLst>
              <a:gd name="adj1" fmla="val 50000"/>
              <a:gd name="adj2" fmla="val 50106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677" name="Parallelogram 65"/>
          <p:cNvSpPr>
            <a:spLocks noChangeArrowheads="1"/>
          </p:cNvSpPr>
          <p:nvPr/>
        </p:nvSpPr>
        <p:spPr bwMode="auto">
          <a:xfrm>
            <a:off x="3071814" y="5300664"/>
            <a:ext cx="6264275" cy="1081087"/>
          </a:xfrm>
          <a:prstGeom prst="parallelogram">
            <a:avLst>
              <a:gd name="adj" fmla="val 105185"/>
            </a:avLst>
          </a:prstGeom>
          <a:solidFill>
            <a:srgbClr val="00B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cxnSp>
        <p:nvCxnSpPr>
          <p:cNvPr id="28678" name="Straight Connector 62"/>
          <p:cNvCxnSpPr>
            <a:cxnSpLocks noChangeShapeType="1"/>
          </p:cNvCxnSpPr>
          <p:nvPr/>
        </p:nvCxnSpPr>
        <p:spPr bwMode="auto">
          <a:xfrm flipH="1" flipV="1">
            <a:off x="8220076" y="3016250"/>
            <a:ext cx="36513" cy="336550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79" name="Straight Connector 63"/>
          <p:cNvCxnSpPr>
            <a:cxnSpLocks noChangeShapeType="1"/>
          </p:cNvCxnSpPr>
          <p:nvPr/>
        </p:nvCxnSpPr>
        <p:spPr bwMode="auto">
          <a:xfrm flipH="1" flipV="1">
            <a:off x="9299576" y="1916113"/>
            <a:ext cx="36513" cy="338455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0" name="Straight Connector 58"/>
          <p:cNvCxnSpPr>
            <a:cxnSpLocks noChangeShapeType="1"/>
          </p:cNvCxnSpPr>
          <p:nvPr/>
        </p:nvCxnSpPr>
        <p:spPr bwMode="auto">
          <a:xfrm flipH="1" flipV="1">
            <a:off x="3035301" y="2997200"/>
            <a:ext cx="36513" cy="338455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1" name="Straight Connector 5"/>
          <p:cNvCxnSpPr>
            <a:cxnSpLocks noChangeShapeType="1"/>
          </p:cNvCxnSpPr>
          <p:nvPr/>
        </p:nvCxnSpPr>
        <p:spPr bwMode="auto">
          <a:xfrm>
            <a:off x="4224338" y="1916113"/>
            <a:ext cx="0" cy="3384550"/>
          </a:xfrm>
          <a:prstGeom prst="line">
            <a:avLst/>
          </a:prstGeom>
          <a:noFill/>
          <a:ln w="6350" algn="ctr">
            <a:solidFill>
              <a:schemeClr val="tx1">
                <a:alpha val="50195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2" name="Straight Connector 7"/>
          <p:cNvCxnSpPr>
            <a:cxnSpLocks noChangeShapeType="1"/>
          </p:cNvCxnSpPr>
          <p:nvPr/>
        </p:nvCxnSpPr>
        <p:spPr bwMode="auto">
          <a:xfrm flipH="1">
            <a:off x="4151314" y="5300663"/>
            <a:ext cx="5184775" cy="0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3" name="Straight Connector 10"/>
          <p:cNvCxnSpPr>
            <a:cxnSpLocks noChangeShapeType="1"/>
          </p:cNvCxnSpPr>
          <p:nvPr/>
        </p:nvCxnSpPr>
        <p:spPr bwMode="auto">
          <a:xfrm flipH="1">
            <a:off x="3071814" y="5300664"/>
            <a:ext cx="1152525" cy="1081087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84" name="Can 22"/>
          <p:cNvSpPr>
            <a:spLocks noChangeArrowheads="1"/>
          </p:cNvSpPr>
          <p:nvPr/>
        </p:nvSpPr>
        <p:spPr bwMode="auto">
          <a:xfrm>
            <a:off x="5815014" y="5373689"/>
            <a:ext cx="280987" cy="503237"/>
          </a:xfrm>
          <a:prstGeom prst="can">
            <a:avLst>
              <a:gd name="adj" fmla="val 24949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685" name="Can 30"/>
          <p:cNvSpPr>
            <a:spLocks noChangeArrowheads="1"/>
          </p:cNvSpPr>
          <p:nvPr/>
        </p:nvSpPr>
        <p:spPr bwMode="auto">
          <a:xfrm>
            <a:off x="5808663" y="4941889"/>
            <a:ext cx="279400" cy="503237"/>
          </a:xfrm>
          <a:prstGeom prst="can">
            <a:avLst>
              <a:gd name="adj" fmla="val 25091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686" name="Can 31"/>
          <p:cNvSpPr>
            <a:spLocks noChangeArrowheads="1"/>
          </p:cNvSpPr>
          <p:nvPr/>
        </p:nvSpPr>
        <p:spPr bwMode="auto">
          <a:xfrm>
            <a:off x="5808663" y="4508501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687" name="Can 32"/>
          <p:cNvSpPr>
            <a:spLocks noChangeArrowheads="1"/>
          </p:cNvSpPr>
          <p:nvPr/>
        </p:nvSpPr>
        <p:spPr bwMode="auto">
          <a:xfrm>
            <a:off x="5808663" y="4076701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688" name="Can 33"/>
          <p:cNvSpPr>
            <a:spLocks noChangeArrowheads="1"/>
          </p:cNvSpPr>
          <p:nvPr/>
        </p:nvSpPr>
        <p:spPr bwMode="auto">
          <a:xfrm>
            <a:off x="5808663" y="3644901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689" name="Can 34"/>
          <p:cNvSpPr>
            <a:spLocks noChangeArrowheads="1"/>
          </p:cNvSpPr>
          <p:nvPr/>
        </p:nvSpPr>
        <p:spPr bwMode="auto">
          <a:xfrm>
            <a:off x="5808663" y="3213100"/>
            <a:ext cx="279400" cy="503238"/>
          </a:xfrm>
          <a:prstGeom prst="can">
            <a:avLst>
              <a:gd name="adj" fmla="val 25091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690" name="Can 35"/>
          <p:cNvSpPr>
            <a:spLocks noChangeArrowheads="1"/>
          </p:cNvSpPr>
          <p:nvPr/>
        </p:nvSpPr>
        <p:spPr bwMode="auto">
          <a:xfrm>
            <a:off x="5808663" y="2781300"/>
            <a:ext cx="279400" cy="503238"/>
          </a:xfrm>
          <a:prstGeom prst="can">
            <a:avLst>
              <a:gd name="adj" fmla="val 25091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691" name="Can 36"/>
          <p:cNvSpPr>
            <a:spLocks noChangeArrowheads="1"/>
          </p:cNvSpPr>
          <p:nvPr/>
        </p:nvSpPr>
        <p:spPr bwMode="auto">
          <a:xfrm>
            <a:off x="5808663" y="2349500"/>
            <a:ext cx="279400" cy="503238"/>
          </a:xfrm>
          <a:prstGeom prst="can">
            <a:avLst>
              <a:gd name="adj" fmla="val 25091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692" name="Can 37"/>
          <p:cNvSpPr>
            <a:spLocks noChangeArrowheads="1"/>
          </p:cNvSpPr>
          <p:nvPr/>
        </p:nvSpPr>
        <p:spPr bwMode="auto">
          <a:xfrm>
            <a:off x="5808663" y="1916114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693" name="Can 38"/>
          <p:cNvSpPr>
            <a:spLocks noChangeArrowheads="1"/>
          </p:cNvSpPr>
          <p:nvPr/>
        </p:nvSpPr>
        <p:spPr bwMode="auto">
          <a:xfrm>
            <a:off x="5808663" y="1484314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694" name="Can 39"/>
          <p:cNvSpPr>
            <a:spLocks noChangeArrowheads="1"/>
          </p:cNvSpPr>
          <p:nvPr/>
        </p:nvSpPr>
        <p:spPr bwMode="auto">
          <a:xfrm>
            <a:off x="5808663" y="1052514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695" name="Can 40"/>
          <p:cNvSpPr>
            <a:spLocks noChangeArrowheads="1"/>
          </p:cNvSpPr>
          <p:nvPr/>
        </p:nvSpPr>
        <p:spPr bwMode="auto">
          <a:xfrm>
            <a:off x="5808663" y="620714"/>
            <a:ext cx="279400" cy="504825"/>
          </a:xfrm>
          <a:prstGeom prst="can">
            <a:avLst>
              <a:gd name="adj" fmla="val 25170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cxnSp>
        <p:nvCxnSpPr>
          <p:cNvPr id="28696" name="Straight Connector 41"/>
          <p:cNvCxnSpPr>
            <a:cxnSpLocks noChangeShapeType="1"/>
          </p:cNvCxnSpPr>
          <p:nvPr/>
        </p:nvCxnSpPr>
        <p:spPr bwMode="auto">
          <a:xfrm flipH="1">
            <a:off x="4151314" y="1916113"/>
            <a:ext cx="5184775" cy="0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97" name="Straight Connector 42"/>
          <p:cNvCxnSpPr>
            <a:cxnSpLocks noChangeShapeType="1"/>
          </p:cNvCxnSpPr>
          <p:nvPr/>
        </p:nvCxnSpPr>
        <p:spPr bwMode="auto">
          <a:xfrm flipH="1">
            <a:off x="3000375" y="3644900"/>
            <a:ext cx="1150938" cy="1079500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98" name="Straight Connector 43"/>
          <p:cNvCxnSpPr>
            <a:cxnSpLocks noChangeShapeType="1"/>
          </p:cNvCxnSpPr>
          <p:nvPr/>
        </p:nvCxnSpPr>
        <p:spPr bwMode="auto">
          <a:xfrm flipH="1">
            <a:off x="3000375" y="1916114"/>
            <a:ext cx="1150938" cy="1081087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99" name="Straight Connector 45"/>
          <p:cNvCxnSpPr>
            <a:cxnSpLocks noChangeShapeType="1"/>
          </p:cNvCxnSpPr>
          <p:nvPr/>
        </p:nvCxnSpPr>
        <p:spPr bwMode="auto">
          <a:xfrm flipH="1">
            <a:off x="4151314" y="1916113"/>
            <a:ext cx="5184775" cy="0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700" name="Straight Connector 46"/>
          <p:cNvCxnSpPr>
            <a:cxnSpLocks noChangeShapeType="1"/>
          </p:cNvCxnSpPr>
          <p:nvPr/>
        </p:nvCxnSpPr>
        <p:spPr bwMode="auto">
          <a:xfrm flipH="1">
            <a:off x="4151314" y="3644900"/>
            <a:ext cx="5184775" cy="0"/>
          </a:xfrm>
          <a:prstGeom prst="line">
            <a:avLst/>
          </a:prstGeom>
          <a:noFill/>
          <a:ln w="6350" algn="ctr">
            <a:solidFill>
              <a:schemeClr val="tx1">
                <a:alpha val="49019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701" name="Straight Connector 48"/>
          <p:cNvCxnSpPr>
            <a:cxnSpLocks noChangeShapeType="1"/>
          </p:cNvCxnSpPr>
          <p:nvPr/>
        </p:nvCxnSpPr>
        <p:spPr bwMode="auto">
          <a:xfrm flipH="1">
            <a:off x="3035301" y="4724400"/>
            <a:ext cx="5184775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702" name="Straight Connector 50"/>
          <p:cNvCxnSpPr>
            <a:cxnSpLocks noChangeShapeType="1"/>
          </p:cNvCxnSpPr>
          <p:nvPr/>
        </p:nvCxnSpPr>
        <p:spPr bwMode="auto">
          <a:xfrm flipH="1">
            <a:off x="8220076" y="3608388"/>
            <a:ext cx="1116013" cy="1116012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703" name="Straight Connector 54"/>
          <p:cNvCxnSpPr>
            <a:cxnSpLocks noChangeShapeType="1"/>
          </p:cNvCxnSpPr>
          <p:nvPr/>
        </p:nvCxnSpPr>
        <p:spPr bwMode="auto">
          <a:xfrm flipH="1">
            <a:off x="8256588" y="5265738"/>
            <a:ext cx="1116012" cy="1116012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704" name="Straight Connector 55"/>
          <p:cNvCxnSpPr>
            <a:cxnSpLocks noChangeShapeType="1"/>
          </p:cNvCxnSpPr>
          <p:nvPr/>
        </p:nvCxnSpPr>
        <p:spPr bwMode="auto">
          <a:xfrm flipH="1">
            <a:off x="3071814" y="6381750"/>
            <a:ext cx="5184775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705" name="Straight Connector 56"/>
          <p:cNvCxnSpPr>
            <a:cxnSpLocks noChangeShapeType="1"/>
          </p:cNvCxnSpPr>
          <p:nvPr/>
        </p:nvCxnSpPr>
        <p:spPr bwMode="auto">
          <a:xfrm flipH="1">
            <a:off x="3035301" y="2997200"/>
            <a:ext cx="5184775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706" name="Straight Connector 57"/>
          <p:cNvCxnSpPr>
            <a:cxnSpLocks noChangeShapeType="1"/>
          </p:cNvCxnSpPr>
          <p:nvPr/>
        </p:nvCxnSpPr>
        <p:spPr bwMode="auto">
          <a:xfrm flipH="1">
            <a:off x="8220076" y="1881188"/>
            <a:ext cx="1116013" cy="1116012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707" name="Can 68"/>
          <p:cNvSpPr>
            <a:spLocks noChangeArrowheads="1"/>
          </p:cNvSpPr>
          <p:nvPr/>
        </p:nvSpPr>
        <p:spPr bwMode="auto">
          <a:xfrm>
            <a:off x="5808663" y="188914"/>
            <a:ext cx="279400" cy="503237"/>
          </a:xfrm>
          <a:prstGeom prst="can">
            <a:avLst>
              <a:gd name="adj" fmla="val 25091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708" name="Can 69"/>
          <p:cNvSpPr>
            <a:spLocks noChangeArrowheads="1"/>
          </p:cNvSpPr>
          <p:nvPr/>
        </p:nvSpPr>
        <p:spPr bwMode="auto">
          <a:xfrm>
            <a:off x="5808663" y="-242888"/>
            <a:ext cx="279400" cy="503238"/>
          </a:xfrm>
          <a:prstGeom prst="can">
            <a:avLst>
              <a:gd name="adj" fmla="val 25091"/>
            </a:avLst>
          </a:prstGeom>
          <a:solidFill>
            <a:srgbClr val="00B8FF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8709" name="Right Arrow 67"/>
          <p:cNvSpPr>
            <a:spLocks noChangeArrowheads="1"/>
          </p:cNvSpPr>
          <p:nvPr/>
        </p:nvSpPr>
        <p:spPr bwMode="auto">
          <a:xfrm>
            <a:off x="8832850" y="3016250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022679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7632700" y="214313"/>
            <a:ext cx="281305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4000" b="0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  <a:t/>
            </a:r>
            <a:br>
              <a:rPr lang="en-GB" altLang="fi-FI" sz="4000" b="0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</a:br>
            <a:r>
              <a:rPr lang="en-GB" altLang="fi-FI" sz="4000" b="0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  <a:t/>
            </a:r>
            <a:br>
              <a:rPr lang="en-GB" altLang="fi-FI" sz="4000" b="0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</a:br>
            <a:r>
              <a:rPr lang="en-GB" altLang="fi-FI" sz="4000" b="0" i="1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  <a:t>Level 2a/2b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233363"/>
            <a:ext cx="56419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Oval 3"/>
          <p:cNvSpPr>
            <a:spLocks noChangeArrowheads="1"/>
          </p:cNvSpPr>
          <p:nvPr/>
        </p:nvSpPr>
        <p:spPr bwMode="auto">
          <a:xfrm>
            <a:off x="4160838" y="690564"/>
            <a:ext cx="1014412" cy="2141537"/>
          </a:xfrm>
          <a:prstGeom prst="ellipse">
            <a:avLst/>
          </a:prstGeom>
          <a:noFill/>
          <a:ln w="2556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1857376" y="2935289"/>
            <a:ext cx="8647113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6987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r>
              <a:rPr lang="en-GB" altLang="fi-FI" sz="2000" b="0">
                <a:solidFill>
                  <a:srgbClr val="0000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Cloud products on (L2a) observational and (L2b) model grid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CC0000"/>
              </a:buClr>
              <a:buFont typeface="Comic Sans MS" panose="030F0702030302020204" pitchFamily="66" charset="0"/>
              <a:buChar char="–"/>
            </a:pPr>
            <a:r>
              <a:rPr lang="en-GB" altLang="fi-FI" sz="1800">
                <a:solidFill>
                  <a:srgbClr val="CC0000"/>
                </a:solidFill>
                <a:latin typeface="Comic Sans MS" panose="030F0702030302020204" pitchFamily="66" charset="0"/>
                <a:ea typeface="DejaVu Sans" charset="0"/>
                <a:cs typeface="DejaVu Sans" charset="0"/>
              </a:rPr>
              <a:t>Water content and cloud fraction</a:t>
            </a: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2542"/>
          <a:stretch>
            <a:fillRect/>
          </a:stretch>
        </p:blipFill>
        <p:spPr bwMode="auto">
          <a:xfrm>
            <a:off x="7880351" y="377825"/>
            <a:ext cx="2517775" cy="108585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58" b="254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25"/>
          <a:stretch>
            <a:fillRect/>
          </a:stretch>
        </p:blipFill>
        <p:spPr bwMode="auto">
          <a:xfrm>
            <a:off x="1666875" y="3662363"/>
            <a:ext cx="672623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70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65" b="48959"/>
          <a:stretch>
            <a:fillRect/>
          </a:stretch>
        </p:blipFill>
        <p:spPr bwMode="auto">
          <a:xfrm>
            <a:off x="1692275" y="5397500"/>
            <a:ext cx="6726238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5065" b="489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8458200" y="4108450"/>
            <a:ext cx="21082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r>
              <a:rPr lang="en-GB" altLang="fi-FI" sz="2000" b="0" i="1">
                <a:solidFill>
                  <a:srgbClr val="0099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L2a IWC on radar/lidar  grid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endParaRPr lang="en-GB" altLang="fi-FI" sz="2000" b="0" i="1">
              <a:solidFill>
                <a:srgbClr val="0099FF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r>
              <a:rPr lang="en-GB" altLang="fi-FI" sz="2000" b="0" i="1">
                <a:solidFill>
                  <a:srgbClr val="0099FF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L2b Cloud fraction on model grid</a:t>
            </a:r>
          </a:p>
        </p:txBody>
      </p:sp>
      <p:sp>
        <p:nvSpPr>
          <p:cNvPr id="29706" name="Oval 9"/>
          <p:cNvSpPr>
            <a:spLocks noChangeArrowheads="1"/>
          </p:cNvSpPr>
          <p:nvPr/>
        </p:nvSpPr>
        <p:spPr bwMode="auto">
          <a:xfrm>
            <a:off x="5253038" y="512764"/>
            <a:ext cx="1014412" cy="2141537"/>
          </a:xfrm>
          <a:prstGeom prst="ellipse">
            <a:avLst/>
          </a:prstGeom>
          <a:noFill/>
          <a:ln w="2556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045535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651500"/>
            <a:ext cx="7524750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03738"/>
            <a:ext cx="753745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386138"/>
            <a:ext cx="75438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74888"/>
            <a:ext cx="75438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00138"/>
            <a:ext cx="75438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0" b="48659"/>
          <a:stretch>
            <a:fillRect/>
          </a:stretch>
        </p:blipFill>
        <p:spPr bwMode="auto">
          <a:xfrm>
            <a:off x="3124200" y="76201"/>
            <a:ext cx="753745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5020" b="486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8" name="Rectangle 7"/>
          <p:cNvSpPr>
            <a:spLocks noChangeArrowheads="1"/>
          </p:cNvSpPr>
          <p:nvPr/>
        </p:nvSpPr>
        <p:spPr bwMode="auto">
          <a:xfrm>
            <a:off x="1619251" y="539750"/>
            <a:ext cx="1628775" cy="644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1600" b="0">
                <a:solidFill>
                  <a:srgbClr val="3333CC"/>
                </a:solidFill>
                <a:latin typeface="Arial Narrow" panose="020B0606020202030204" pitchFamily="34" charset="0"/>
                <a:ea typeface="DejaVu Sans" charset="0"/>
                <a:cs typeface="DejaVu Sans" charset="0"/>
              </a:rPr>
              <a:t>Chilbolton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1600" b="0">
                <a:solidFill>
                  <a:srgbClr val="3333CC"/>
                </a:solidFill>
                <a:latin typeface="Arial Narrow" panose="020B0606020202030204" pitchFamily="34" charset="0"/>
                <a:ea typeface="DejaVu Sans" charset="0"/>
                <a:cs typeface="DejaVu Sans" charset="0"/>
              </a:rPr>
              <a:t>Observations</a:t>
            </a:r>
          </a:p>
          <a:p>
            <a:pPr algn="r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None/>
            </a:pPr>
            <a:endParaRPr lang="en-GB" altLang="fi-FI" sz="1600" b="0">
              <a:solidFill>
                <a:srgbClr val="3333CC"/>
              </a:solidFill>
              <a:latin typeface="Arial Narrow" panose="020B0606020202030204" pitchFamily="34" charset="0"/>
              <a:ea typeface="DejaVu Sans" charset="0"/>
              <a:cs typeface="DejaVu Sans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1600" b="0">
                <a:solidFill>
                  <a:srgbClr val="CC0000"/>
                </a:solidFill>
                <a:latin typeface="Arial Narrow" panose="020B0606020202030204" pitchFamily="34" charset="0"/>
                <a:ea typeface="DejaVu Sans" charset="0"/>
                <a:cs typeface="DejaVu Sans" charset="0"/>
              </a:rPr>
              <a:t>Met Office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1600" b="0">
                <a:solidFill>
                  <a:srgbClr val="CC0000"/>
                </a:solidFill>
                <a:latin typeface="Arial Narrow" panose="020B0606020202030204" pitchFamily="34" charset="0"/>
                <a:ea typeface="DejaVu Sans" charset="0"/>
                <a:cs typeface="DejaVu Sans" charset="0"/>
              </a:rPr>
              <a:t>Mesoscale Model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sz="1600" b="0">
              <a:solidFill>
                <a:srgbClr val="CC0000"/>
              </a:solidFill>
              <a:latin typeface="Arial Narrow" panose="020B0606020202030204" pitchFamily="34" charset="0"/>
              <a:ea typeface="DejaVu Sans" charset="0"/>
              <a:cs typeface="DejaVu Sans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sz="1600" b="0">
              <a:solidFill>
                <a:srgbClr val="CC0000"/>
              </a:solidFill>
              <a:latin typeface="Arial Narrow" panose="020B0606020202030204" pitchFamily="34" charset="0"/>
              <a:ea typeface="DejaVu Sans" charset="0"/>
              <a:cs typeface="DejaVu Sans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1600" b="0">
                <a:solidFill>
                  <a:srgbClr val="CC0000"/>
                </a:solidFill>
                <a:latin typeface="Arial Narrow" panose="020B0606020202030204" pitchFamily="34" charset="0"/>
                <a:ea typeface="DejaVu Sans" charset="0"/>
                <a:cs typeface="DejaVu Sans" charset="0"/>
              </a:rPr>
              <a:t>ECMWF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1600" b="0">
                <a:solidFill>
                  <a:srgbClr val="CC0000"/>
                </a:solidFill>
                <a:latin typeface="Arial Narrow" panose="020B0606020202030204" pitchFamily="34" charset="0"/>
                <a:ea typeface="DejaVu Sans" charset="0"/>
                <a:cs typeface="DejaVu Sans" charset="0"/>
              </a:rPr>
              <a:t>Global Model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sz="1600" b="0">
              <a:solidFill>
                <a:srgbClr val="CC0000"/>
              </a:solidFill>
              <a:latin typeface="Arial Narrow" panose="020B0606020202030204" pitchFamily="34" charset="0"/>
              <a:ea typeface="DejaVu Sans" charset="0"/>
              <a:cs typeface="DejaVu Sans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sz="1600" b="0">
              <a:solidFill>
                <a:srgbClr val="CC0000"/>
              </a:solidFill>
              <a:latin typeface="Arial Narrow" panose="020B0606020202030204" pitchFamily="34" charset="0"/>
              <a:ea typeface="DejaVu Sans" charset="0"/>
              <a:cs typeface="DejaVu Sans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1600" b="0">
                <a:solidFill>
                  <a:srgbClr val="CC0000"/>
                </a:solidFill>
                <a:latin typeface="Arial Narrow" panose="020B0606020202030204" pitchFamily="34" charset="0"/>
                <a:ea typeface="DejaVu Sans" charset="0"/>
                <a:cs typeface="DejaVu Sans" charset="0"/>
              </a:rPr>
              <a:t>Meteo-France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1600" b="0">
                <a:solidFill>
                  <a:srgbClr val="CC0000"/>
                </a:solidFill>
                <a:latin typeface="Arial Narrow" panose="020B0606020202030204" pitchFamily="34" charset="0"/>
                <a:ea typeface="DejaVu Sans" charset="0"/>
                <a:cs typeface="DejaVu Sans" charset="0"/>
              </a:rPr>
              <a:t>ARPEGE Model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sz="1600" b="0">
              <a:solidFill>
                <a:srgbClr val="CC0000"/>
              </a:solidFill>
              <a:latin typeface="Arial Narrow" panose="020B0606020202030204" pitchFamily="34" charset="0"/>
              <a:ea typeface="DejaVu Sans" charset="0"/>
              <a:cs typeface="DejaVu Sans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sz="1600" b="0">
              <a:solidFill>
                <a:srgbClr val="CC0000"/>
              </a:solidFill>
              <a:latin typeface="Arial Narrow" panose="020B0606020202030204" pitchFamily="34" charset="0"/>
              <a:ea typeface="DejaVu Sans" charset="0"/>
              <a:cs typeface="DejaVu Sans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1600" b="0">
                <a:solidFill>
                  <a:srgbClr val="CC0000"/>
                </a:solidFill>
                <a:latin typeface="Arial Narrow" panose="020B0606020202030204" pitchFamily="34" charset="0"/>
                <a:ea typeface="DejaVu Sans" charset="0"/>
                <a:cs typeface="DejaVu Sans" charset="0"/>
              </a:rPr>
              <a:t>KNMI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1600" b="0">
                <a:solidFill>
                  <a:srgbClr val="CC0000"/>
                </a:solidFill>
                <a:latin typeface="Arial Narrow" panose="020B0606020202030204" pitchFamily="34" charset="0"/>
                <a:ea typeface="DejaVu Sans" charset="0"/>
                <a:cs typeface="DejaVu Sans" charset="0"/>
              </a:rPr>
              <a:t>RACMO Model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sz="1600" b="0">
              <a:solidFill>
                <a:srgbClr val="CC0000"/>
              </a:solidFill>
              <a:latin typeface="Arial Narrow" panose="020B0606020202030204" pitchFamily="34" charset="0"/>
              <a:ea typeface="DejaVu Sans" charset="0"/>
              <a:cs typeface="DejaVu Sans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sz="1600" b="0">
              <a:solidFill>
                <a:srgbClr val="CC0000"/>
              </a:solidFill>
              <a:latin typeface="Arial Narrow" panose="020B0606020202030204" pitchFamily="34" charset="0"/>
              <a:ea typeface="DejaVu Sans" charset="0"/>
              <a:cs typeface="DejaVu Sans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1600" b="0">
                <a:solidFill>
                  <a:srgbClr val="CC0000"/>
                </a:solidFill>
                <a:latin typeface="Arial Narrow" panose="020B0606020202030204" pitchFamily="34" charset="0"/>
                <a:ea typeface="DejaVu Sans" charset="0"/>
                <a:cs typeface="DejaVu Sans" charset="0"/>
              </a:rPr>
              <a:t>Swedish RCA model</a:t>
            </a: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1524001" y="4763"/>
            <a:ext cx="19780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b="0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  <a:t>Cloud fraction</a:t>
            </a:r>
          </a:p>
        </p:txBody>
      </p:sp>
    </p:spTree>
    <p:extLst>
      <p:ext uri="{BB962C8B-B14F-4D97-AF65-F5344CB8AC3E}">
        <p14:creationId xmlns:p14="http://schemas.microsoft.com/office/powerpoint/2010/main" val="904207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2" r="55157" b="24242"/>
          <a:stretch>
            <a:fillRect/>
          </a:stretch>
        </p:blipFill>
        <p:spPr bwMode="auto">
          <a:xfrm>
            <a:off x="1703388" y="842964"/>
            <a:ext cx="3390900" cy="587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6622" r="55157" b="242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6564314" y="1169988"/>
            <a:ext cx="432752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r>
              <a:rPr lang="en-US" altLang="fi-FI" sz="2000" b="0">
                <a:solidFill>
                  <a:srgbClr val="0000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NCEP GFS 2007</a:t>
            </a: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619251"/>
            <a:ext cx="352742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" r="55157" b="71539"/>
          <a:stretch>
            <a:fillRect/>
          </a:stretch>
        </p:blipFill>
        <p:spPr bwMode="auto">
          <a:xfrm>
            <a:off x="6578600" y="1835151"/>
            <a:ext cx="3683000" cy="321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577" r="55157" b="715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5411788" y="4859339"/>
            <a:ext cx="5751512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6987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endParaRPr lang="en-US" altLang="fi-FI" sz="1800" b="0" dirty="0">
              <a:solidFill>
                <a:srgbClr val="CC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CC0000"/>
              </a:buClr>
              <a:buFont typeface="Comic Sans MS" panose="030F0702030302020204" pitchFamily="66" charset="0"/>
              <a:buChar char="–"/>
            </a:pPr>
            <a:r>
              <a:rPr lang="en-US" altLang="fi-FI" sz="1800" dirty="0">
                <a:solidFill>
                  <a:srgbClr val="CC0000"/>
                </a:solidFill>
                <a:latin typeface="+mn-lt"/>
                <a:cs typeface="Arial" panose="020B0604020202020204" pitchFamily="34" charset="0"/>
              </a:rPr>
              <a:t>NCEP GFS shows good agreement for Amount-When-Present</a:t>
            </a:r>
          </a:p>
          <a:p>
            <a:pPr lvl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CC0000"/>
              </a:buClr>
              <a:buFont typeface="Comic Sans MS" panose="030F0702030302020204" pitchFamily="66" charset="0"/>
              <a:buChar char="–"/>
            </a:pPr>
            <a:r>
              <a:rPr lang="en-US" altLang="fi-FI" sz="1800" dirty="0">
                <a:solidFill>
                  <a:srgbClr val="CC0000"/>
                </a:solidFill>
                <a:latin typeface="+mn-lt"/>
                <a:cs typeface="Arial" panose="020B0604020202020204" pitchFamily="34" charset="0"/>
              </a:rPr>
              <a:t>Problem is how often cloud is forecast </a:t>
            </a: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H="1" flipV="1">
            <a:off x="5108576" y="1784351"/>
            <a:ext cx="1831975" cy="1471613"/>
          </a:xfrm>
          <a:prstGeom prst="line">
            <a:avLst/>
          </a:prstGeom>
          <a:noFill/>
          <a:ln w="19080">
            <a:solidFill>
              <a:srgbClr val="CC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flipH="1">
            <a:off x="5108576" y="3240088"/>
            <a:ext cx="1831975" cy="1439862"/>
          </a:xfrm>
          <a:prstGeom prst="line">
            <a:avLst/>
          </a:prstGeom>
          <a:noFill/>
          <a:ln w="19080">
            <a:solidFill>
              <a:srgbClr val="CC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04000" y="365125"/>
            <a:ext cx="11160000" cy="62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altLang="en-US" dirty="0" err="1" smtClean="0"/>
              <a:t>Cloud</a:t>
            </a:r>
            <a:r>
              <a:rPr lang="fi-FI" altLang="en-US" dirty="0" smtClean="0"/>
              <a:t> </a:t>
            </a:r>
            <a:r>
              <a:rPr lang="fi-FI" altLang="en-US" dirty="0" err="1" smtClean="0"/>
              <a:t>fraction</a:t>
            </a:r>
            <a:r>
              <a:rPr lang="fi-FI" altLang="en-US" dirty="0" smtClean="0"/>
              <a:t> </a:t>
            </a:r>
            <a:r>
              <a:rPr lang="fi-FI" altLang="en-US" dirty="0"/>
              <a:t>at </a:t>
            </a:r>
            <a:r>
              <a:rPr lang="fi-FI" altLang="en-US" dirty="0" smtClean="0"/>
              <a:t>SGP</a:t>
            </a:r>
            <a:endParaRPr lang="fi-FI" altLang="en-US" dirty="0"/>
          </a:p>
        </p:txBody>
      </p:sp>
    </p:spTree>
    <p:extLst>
      <p:ext uri="{BB962C8B-B14F-4D97-AF65-F5344CB8AC3E}">
        <p14:creationId xmlns:p14="http://schemas.microsoft.com/office/powerpoint/2010/main" val="3246361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 animBg="1"/>
      <p:bldP spid="2868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7"/>
          <a:stretch/>
        </p:blipFill>
        <p:spPr bwMode="auto">
          <a:xfrm>
            <a:off x="1631951" y="1108952"/>
            <a:ext cx="9021763" cy="574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04000" y="365125"/>
            <a:ext cx="11160000" cy="62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altLang="en-US" dirty="0" err="1" smtClean="0"/>
              <a:t>Cloud</a:t>
            </a:r>
            <a:r>
              <a:rPr lang="fi-FI" altLang="en-US" dirty="0" smtClean="0"/>
              <a:t> </a:t>
            </a:r>
            <a:r>
              <a:rPr lang="fi-FI" altLang="en-US" dirty="0" err="1" smtClean="0"/>
              <a:t>fraction</a:t>
            </a:r>
            <a:r>
              <a:rPr lang="fi-FI" altLang="en-US" dirty="0" smtClean="0"/>
              <a:t> in 7 </a:t>
            </a:r>
            <a:r>
              <a:rPr lang="fi-FI" altLang="en-US" dirty="0" err="1" smtClean="0"/>
              <a:t>models</a:t>
            </a:r>
            <a:endParaRPr lang="fi-FI" altLang="en-US" dirty="0"/>
          </a:p>
        </p:txBody>
      </p:sp>
    </p:spTree>
    <p:extLst>
      <p:ext uri="{BB962C8B-B14F-4D97-AF65-F5344CB8AC3E}">
        <p14:creationId xmlns:p14="http://schemas.microsoft.com/office/powerpoint/2010/main" val="91536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6"/>
          <a:stretch/>
        </p:blipFill>
        <p:spPr bwMode="auto">
          <a:xfrm>
            <a:off x="2438502" y="1160834"/>
            <a:ext cx="7334553" cy="477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04000" y="365125"/>
            <a:ext cx="11160000" cy="62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altLang="en-US" sz="3200" dirty="0" smtClean="0"/>
              <a:t>A </a:t>
            </a:r>
            <a:r>
              <a:rPr lang="fi-FI" altLang="en-US" sz="3200" dirty="0" err="1" smtClean="0"/>
              <a:t>change</a:t>
            </a:r>
            <a:r>
              <a:rPr lang="fi-FI" altLang="en-US" sz="3200" dirty="0" smtClean="0"/>
              <a:t> to </a:t>
            </a:r>
            <a:r>
              <a:rPr lang="fi-FI" altLang="en-US" sz="3200" dirty="0" err="1" smtClean="0"/>
              <a:t>Meteo</a:t>
            </a:r>
            <a:r>
              <a:rPr lang="fi-FI" altLang="en-US" sz="3200" dirty="0" smtClean="0"/>
              <a:t>-France </a:t>
            </a:r>
            <a:r>
              <a:rPr lang="fi-FI" altLang="en-US" sz="3200" dirty="0" err="1" smtClean="0"/>
              <a:t>cloud</a:t>
            </a:r>
            <a:r>
              <a:rPr lang="fi-FI" altLang="en-US" sz="3200" dirty="0" smtClean="0"/>
              <a:t> </a:t>
            </a:r>
            <a:r>
              <a:rPr lang="fi-FI" altLang="en-US" sz="3200" dirty="0" err="1" smtClean="0"/>
              <a:t>scheme</a:t>
            </a:r>
            <a:endParaRPr lang="fi-FI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3410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682625"/>
            <a:ext cx="40735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424113" y="130175"/>
            <a:ext cx="36004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Observation                      Model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672263" y="1341438"/>
            <a:ext cx="360045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Cloud fraction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6281738" y="0"/>
            <a:ext cx="4386262" cy="548680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fi-FI" sz="2000" dirty="0"/>
              <a:t>Composites: ECMWF, </a:t>
            </a:r>
            <a:r>
              <a:rPr lang="en-GB" altLang="fi-FI" sz="2000" dirty="0" err="1"/>
              <a:t>Lindenberg</a:t>
            </a:r>
            <a:endParaRPr lang="en-GB" altLang="fi-FI" sz="2000" dirty="0"/>
          </a:p>
        </p:txBody>
      </p:sp>
    </p:spTree>
    <p:extLst>
      <p:ext uri="{BB962C8B-B14F-4D97-AF65-F5344CB8AC3E}">
        <p14:creationId xmlns:p14="http://schemas.microsoft.com/office/powerpoint/2010/main" val="128198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682625"/>
            <a:ext cx="40735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2565400"/>
            <a:ext cx="40957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2424113" y="130175"/>
            <a:ext cx="36004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Observation                      Model</a:t>
            </a:r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6672263" y="1341438"/>
            <a:ext cx="360045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Cloud fraction</a:t>
            </a:r>
          </a:p>
        </p:txBody>
      </p:sp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6672263" y="3154363"/>
            <a:ext cx="36004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Ice water content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6281738" y="0"/>
            <a:ext cx="4386262" cy="548680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fi-FI" sz="2000" dirty="0"/>
              <a:t>Composites: ECMWF, </a:t>
            </a:r>
            <a:r>
              <a:rPr lang="en-GB" altLang="fi-FI" sz="2000" dirty="0" err="1"/>
              <a:t>Lindenberg</a:t>
            </a:r>
            <a:endParaRPr lang="en-GB" altLang="fi-FI" sz="2000" dirty="0"/>
          </a:p>
        </p:txBody>
      </p:sp>
    </p:spTree>
    <p:extLst>
      <p:ext uri="{BB962C8B-B14F-4D97-AF65-F5344CB8AC3E}">
        <p14:creationId xmlns:p14="http://schemas.microsoft.com/office/powerpoint/2010/main" val="354651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682625"/>
            <a:ext cx="40735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2565400"/>
            <a:ext cx="40957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437063"/>
            <a:ext cx="40894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2424113" y="130175"/>
            <a:ext cx="36004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Observation                      Model</a:t>
            </a:r>
          </a:p>
        </p:txBody>
      </p:sp>
      <p:sp>
        <p:nvSpPr>
          <p:cNvPr id="23558" name="Rectangle 3"/>
          <p:cNvSpPr>
            <a:spLocks noChangeArrowheads="1"/>
          </p:cNvSpPr>
          <p:nvPr/>
        </p:nvSpPr>
        <p:spPr bwMode="auto">
          <a:xfrm>
            <a:off x="6672263" y="1341438"/>
            <a:ext cx="360045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Cloud fraction</a:t>
            </a:r>
          </a:p>
        </p:txBody>
      </p:sp>
      <p:sp>
        <p:nvSpPr>
          <p:cNvPr id="23559" name="Rectangle 3"/>
          <p:cNvSpPr>
            <a:spLocks noChangeArrowheads="1"/>
          </p:cNvSpPr>
          <p:nvPr/>
        </p:nvSpPr>
        <p:spPr bwMode="auto">
          <a:xfrm>
            <a:off x="6672263" y="3154363"/>
            <a:ext cx="36004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Ice water content</a:t>
            </a:r>
          </a:p>
        </p:txBody>
      </p:sp>
      <p:sp>
        <p:nvSpPr>
          <p:cNvPr id="23560" name="Rectangle 3"/>
          <p:cNvSpPr>
            <a:spLocks noChangeArrowheads="1"/>
          </p:cNvSpPr>
          <p:nvPr/>
        </p:nvSpPr>
        <p:spPr bwMode="auto">
          <a:xfrm>
            <a:off x="6672263" y="5027613"/>
            <a:ext cx="360045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Liquid water content</a:t>
            </a:r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/>
          </p:nvPr>
        </p:nvSpPr>
        <p:spPr>
          <a:xfrm>
            <a:off x="6281738" y="0"/>
            <a:ext cx="4386262" cy="548680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fi-FI" sz="2000" dirty="0"/>
              <a:t>Composites: ECMWF, </a:t>
            </a:r>
            <a:r>
              <a:rPr lang="en-GB" altLang="fi-FI" sz="2000" dirty="0" err="1"/>
              <a:t>Lindenberg</a:t>
            </a:r>
            <a:endParaRPr lang="en-GB" altLang="fi-FI" sz="2000" dirty="0"/>
          </a:p>
        </p:txBody>
      </p:sp>
    </p:spTree>
    <p:extLst>
      <p:ext uri="{BB962C8B-B14F-4D97-AF65-F5344CB8AC3E}">
        <p14:creationId xmlns:p14="http://schemas.microsoft.com/office/powerpoint/2010/main" val="429240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196511"/>
            <a:ext cx="11160000" cy="1253567"/>
          </a:xfrm>
        </p:spPr>
        <p:txBody>
          <a:bodyPr>
            <a:normAutofit/>
          </a:bodyPr>
          <a:lstStyle/>
          <a:p>
            <a:r>
              <a:rPr lang="en-US" dirty="0"/>
              <a:t>Evaluation of cloud microphysics in NWP </a:t>
            </a:r>
            <a:br>
              <a:rPr lang="en-US" dirty="0"/>
            </a:br>
            <a:r>
              <a:rPr lang="en-US" dirty="0"/>
              <a:t>and climate models using radar and </a:t>
            </a:r>
            <a:r>
              <a:rPr lang="en-US" dirty="0" err="1" smtClean="0"/>
              <a:t>lidar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0" y="1801255"/>
            <a:ext cx="11160000" cy="4554782"/>
          </a:xfrm>
        </p:spPr>
        <p:txBody>
          <a:bodyPr/>
          <a:lstStyle/>
          <a:p>
            <a:pPr marL="336550" indent="-336550">
              <a:spcBef>
                <a:spcPts val="450"/>
              </a:spcBef>
              <a:buFont typeface="Verdana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en-GB" altLang="fi-FI" sz="1800" dirty="0"/>
              <a:t>Example of using cloud radar data to understand and improve NWP</a:t>
            </a:r>
          </a:p>
          <a:p>
            <a:pPr marL="736600" lvl="1" indent="-279400">
              <a:spcBef>
                <a:spcPts val="400"/>
              </a:spcBef>
              <a:buClr>
                <a:srgbClr val="CC0000"/>
              </a:buClr>
              <a:buFont typeface="Comic Sans MS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en-GB" altLang="fi-FI" sz="1600" dirty="0">
                <a:solidFill>
                  <a:srgbClr val="C00000"/>
                </a:solidFill>
              </a:rPr>
              <a:t>Ice sublimation rate</a:t>
            </a:r>
          </a:p>
          <a:p>
            <a:pPr marL="336550" indent="-336550">
              <a:spcBef>
                <a:spcPts val="450"/>
              </a:spcBef>
              <a:buFont typeface="Verdana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en-GB" altLang="fi-FI" sz="1800" dirty="0"/>
          </a:p>
          <a:p>
            <a:pPr marL="336550" indent="-336550">
              <a:spcBef>
                <a:spcPts val="450"/>
              </a:spcBef>
              <a:buFont typeface="Verdana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en-GB" altLang="fi-FI" sz="1800" dirty="0"/>
              <a:t>Why do we need to combine radar and </a:t>
            </a:r>
            <a:r>
              <a:rPr lang="en-GB" altLang="fi-FI" sz="1800" dirty="0" err="1"/>
              <a:t>lidar</a:t>
            </a:r>
            <a:r>
              <a:rPr lang="en-GB" altLang="fi-FI" sz="1800" dirty="0"/>
              <a:t>?</a:t>
            </a:r>
          </a:p>
          <a:p>
            <a:pPr marL="736600" lvl="1" indent="-279400">
              <a:spcBef>
                <a:spcPts val="400"/>
              </a:spcBef>
              <a:buClr>
                <a:srgbClr val="CC0000"/>
              </a:buClr>
              <a:buFont typeface="Comic Sans MS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en-GB" altLang="fi-FI" sz="1600" i="1" dirty="0">
                <a:solidFill>
                  <a:srgbClr val="C00000"/>
                </a:solidFill>
              </a:rPr>
              <a:t>Both are active instruments, but are sensitive to different moments of the size distribution </a:t>
            </a:r>
          </a:p>
          <a:p>
            <a:pPr marL="1136650" lvl="2" indent="-279400">
              <a:spcBef>
                <a:spcPts val="400"/>
              </a:spcBef>
              <a:buClr>
                <a:srgbClr val="CC0000"/>
              </a:buClr>
              <a:buFont typeface="Comic Sans MS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en-GB" altLang="fi-FI" sz="1400" b="1" dirty="0">
                <a:solidFill>
                  <a:schemeClr val="accent2">
                    <a:lumMod val="50000"/>
                  </a:schemeClr>
                </a:solidFill>
              </a:rPr>
              <a:t>complementary</a:t>
            </a:r>
          </a:p>
          <a:p>
            <a:pPr marL="736600" lvl="1" indent="-279400">
              <a:spcBef>
                <a:spcPts val="400"/>
              </a:spcBef>
              <a:buClr>
                <a:srgbClr val="CC0000"/>
              </a:buClr>
              <a:buFont typeface="Comic Sans MS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en-GB" altLang="fi-FI" sz="1600" dirty="0">
                <a:solidFill>
                  <a:srgbClr val="C00000"/>
                </a:solidFill>
              </a:rPr>
              <a:t>Vertical measurements for long-term microphysical studies</a:t>
            </a:r>
          </a:p>
          <a:p>
            <a:pPr marL="1136650" lvl="2" indent="-279400">
              <a:spcBef>
                <a:spcPts val="400"/>
              </a:spcBef>
              <a:buClr>
                <a:srgbClr val="CC0000"/>
              </a:buClr>
              <a:buFont typeface="Comic Sans MS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en-GB" altLang="fi-FI" sz="1400" b="1" dirty="0">
                <a:solidFill>
                  <a:schemeClr val="accent2">
                    <a:lumMod val="50000"/>
                  </a:schemeClr>
                </a:solidFill>
              </a:rPr>
              <a:t>terminal velocity -&gt; size</a:t>
            </a:r>
          </a:p>
          <a:p>
            <a:pPr marL="336550" indent="-336550">
              <a:spcBef>
                <a:spcPts val="450"/>
              </a:spcBef>
              <a:buFont typeface="Verdana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en-GB" altLang="fi-FI" sz="1800" dirty="0"/>
          </a:p>
          <a:p>
            <a:pPr marL="336550" indent="-336550">
              <a:spcBef>
                <a:spcPts val="450"/>
              </a:spcBef>
              <a:buFont typeface="Verdana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en-GB" altLang="fi-FI" sz="1800" dirty="0"/>
              <a:t>Formal  framework  for comparing models and observations </a:t>
            </a:r>
          </a:p>
          <a:p>
            <a:pPr marL="736600" lvl="1" indent="-279400">
              <a:spcBef>
                <a:spcPts val="400"/>
              </a:spcBef>
              <a:buClr>
                <a:srgbClr val="CC0000"/>
              </a:buClr>
              <a:buFont typeface="Comic Sans MS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en-GB" altLang="fi-FI" sz="1600" dirty="0">
                <a:solidFill>
                  <a:srgbClr val="C00000"/>
                </a:solidFill>
              </a:rPr>
              <a:t>Introduce </a:t>
            </a:r>
            <a:r>
              <a:rPr lang="en-GB" altLang="fi-FI" sz="1600" dirty="0" err="1">
                <a:solidFill>
                  <a:srgbClr val="C00000"/>
                </a:solidFill>
              </a:rPr>
              <a:t>Cloudnet</a:t>
            </a:r>
            <a:r>
              <a:rPr lang="en-GB" altLang="fi-FI" sz="1600" dirty="0">
                <a:solidFill>
                  <a:srgbClr val="C00000"/>
                </a:solidFill>
              </a:rPr>
              <a:t> (now with ACTRIS</a:t>
            </a:r>
            <a:r>
              <a:rPr lang="en-GB" altLang="fi-FI" sz="1600" dirty="0" smtClean="0">
                <a:solidFill>
                  <a:srgbClr val="C00000"/>
                </a:solidFill>
              </a:rPr>
              <a:t>)</a:t>
            </a:r>
          </a:p>
          <a:p>
            <a:pPr marL="1136650" lvl="2" indent="-279400">
              <a:spcBef>
                <a:spcPts val="400"/>
              </a:spcBef>
              <a:buClr>
                <a:srgbClr val="CC0000"/>
              </a:buClr>
              <a:buFont typeface="Comic Sans MS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en-GB" altLang="fi-FI" sz="1400" b="1" dirty="0" smtClean="0">
                <a:solidFill>
                  <a:srgbClr val="C00000"/>
                </a:solidFill>
              </a:rPr>
              <a:t>Compare parameter of your choice</a:t>
            </a:r>
          </a:p>
          <a:p>
            <a:pPr marL="1136650" lvl="2" indent="-279400">
              <a:spcBef>
                <a:spcPts val="400"/>
              </a:spcBef>
              <a:buClr>
                <a:srgbClr val="CC0000"/>
              </a:buClr>
              <a:buFont typeface="Comic Sans MS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en-GB" altLang="fi-FI" sz="1400" b="1" dirty="0" smtClean="0">
                <a:solidFill>
                  <a:srgbClr val="C00000"/>
                </a:solidFill>
              </a:rPr>
              <a:t>Provide </a:t>
            </a:r>
            <a:r>
              <a:rPr lang="en-GB" altLang="fi-FI" sz="1400" b="1" dirty="0">
                <a:solidFill>
                  <a:srgbClr val="C00000"/>
                </a:solidFill>
              </a:rPr>
              <a:t>skill scores (how good is your forecast!)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1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682625"/>
            <a:ext cx="40735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424113" y="130175"/>
            <a:ext cx="36004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Observation                      Model</a:t>
            </a: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6672263" y="1341438"/>
            <a:ext cx="360045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Cloud fraction</a:t>
            </a:r>
          </a:p>
        </p:txBody>
      </p:sp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6672263" y="3154363"/>
            <a:ext cx="36004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Skill score SEDI</a:t>
            </a:r>
          </a:p>
        </p:txBody>
      </p:sp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2627313"/>
            <a:ext cx="20018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6281738" y="0"/>
            <a:ext cx="4386262" cy="548680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fi-FI" sz="2000" dirty="0"/>
              <a:t>Composites: ECMWF, </a:t>
            </a:r>
            <a:r>
              <a:rPr lang="en-GB" altLang="fi-FI" sz="2000" dirty="0" err="1"/>
              <a:t>Lindenberg</a:t>
            </a:r>
            <a:endParaRPr lang="en-GB" altLang="fi-FI" sz="2000" dirty="0"/>
          </a:p>
        </p:txBody>
      </p:sp>
    </p:spTree>
    <p:extLst>
      <p:ext uri="{BB962C8B-B14F-4D97-AF65-F5344CB8AC3E}">
        <p14:creationId xmlns:p14="http://schemas.microsoft.com/office/powerpoint/2010/main" val="7619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9" t="13522" r="42374" b="66992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219" t="13522" r="42374" b="669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9" name="TextBox 8"/>
          <p:cNvSpPr txBox="1">
            <a:spLocks noChangeArrowheads="1"/>
          </p:cNvSpPr>
          <p:nvPr/>
        </p:nvSpPr>
        <p:spPr bwMode="auto">
          <a:xfrm>
            <a:off x="1519237" y="44450"/>
            <a:ext cx="4872038" cy="3698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Diurnal composite of cloud fraction in summer</a:t>
            </a:r>
            <a:endParaRPr lang="fi-FI" alt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24000" y="1706564"/>
            <a:ext cx="1957388" cy="2124075"/>
            <a:chOff x="-2" y="1706020"/>
            <a:chExt cx="1956817" cy="2123870"/>
          </a:xfrm>
        </p:grpSpPr>
        <p:pic>
          <p:nvPicPr>
            <p:cNvPr id="39959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9700" y="1706020"/>
              <a:ext cx="1947115" cy="180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ous-titre 2"/>
            <p:cNvSpPr txBox="1">
              <a:spLocks/>
            </p:cNvSpPr>
            <p:nvPr/>
          </p:nvSpPr>
          <p:spPr>
            <a:xfrm>
              <a:off x="-2" y="3506071"/>
              <a:ext cx="1475944" cy="32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 b="0">
                  <a:solidFill>
                    <a:srgbClr val="946702"/>
                  </a:solidFill>
                </a:rPr>
                <a:t>Mace Head </a:t>
              </a:r>
              <a:endParaRPr lang="en-GB" altLang="en-US" sz="2200"/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479800" y="2349500"/>
            <a:ext cx="1906588" cy="2159000"/>
            <a:chOff x="1955489" y="2348880"/>
            <a:chExt cx="1907273" cy="2160240"/>
          </a:xfrm>
        </p:grpSpPr>
        <p:pic>
          <p:nvPicPr>
            <p:cNvPr id="39957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357"/>
            <a:stretch>
              <a:fillRect/>
            </a:stretch>
          </p:blipFill>
          <p:spPr bwMode="auto">
            <a:xfrm>
              <a:off x="1959231" y="2348880"/>
              <a:ext cx="1903531" cy="180879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ous-titre 2"/>
            <p:cNvSpPr txBox="1">
              <a:spLocks/>
            </p:cNvSpPr>
            <p:nvPr/>
          </p:nvSpPr>
          <p:spPr>
            <a:xfrm>
              <a:off x="1955489" y="4142197"/>
              <a:ext cx="1319687" cy="3669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 b="0">
                  <a:solidFill>
                    <a:srgbClr val="946702"/>
                  </a:solidFill>
                </a:rPr>
                <a:t>Chilbolton</a:t>
              </a:r>
              <a:endParaRPr lang="en-GB" altLang="en-US" sz="2200"/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799013" y="5057776"/>
            <a:ext cx="3028950" cy="1800225"/>
            <a:chOff x="3275516" y="5058000"/>
            <a:chExt cx="3028275" cy="1800000"/>
          </a:xfrm>
        </p:grpSpPr>
        <p:pic>
          <p:nvPicPr>
            <p:cNvPr id="39955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4356676" y="5058000"/>
              <a:ext cx="1947115" cy="180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Sous-titre 2"/>
            <p:cNvSpPr txBox="1">
              <a:spLocks/>
            </p:cNvSpPr>
            <p:nvPr/>
          </p:nvSpPr>
          <p:spPr>
            <a:xfrm>
              <a:off x="3275516" y="6491334"/>
              <a:ext cx="1080846" cy="366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 b="0">
                  <a:solidFill>
                    <a:srgbClr val="946702"/>
                  </a:solidFill>
                </a:rPr>
                <a:t>Potenza</a:t>
              </a:r>
              <a:endParaRPr lang="en-GB" altLang="en-US" sz="2200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391276" y="2030414"/>
            <a:ext cx="3376613" cy="1800225"/>
            <a:chOff x="4866999" y="2029890"/>
            <a:chExt cx="3377409" cy="1800000"/>
          </a:xfrm>
        </p:grpSpPr>
        <p:pic>
          <p:nvPicPr>
            <p:cNvPr id="39953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6297293" y="2029890"/>
              <a:ext cx="1947115" cy="180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ous-titre 2"/>
            <p:cNvSpPr txBox="1">
              <a:spLocks/>
            </p:cNvSpPr>
            <p:nvPr/>
          </p:nvSpPr>
          <p:spPr>
            <a:xfrm>
              <a:off x="4866999" y="2029890"/>
              <a:ext cx="1411621" cy="366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 b="0">
                  <a:solidFill>
                    <a:srgbClr val="946702"/>
                  </a:solidFill>
                </a:rPr>
                <a:t>Lindenberg</a:t>
              </a:r>
              <a:endParaRPr lang="en-GB" altLang="en-US" sz="2200"/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7831138" y="3830638"/>
            <a:ext cx="1936750" cy="2165350"/>
            <a:chOff x="6307893" y="3829890"/>
            <a:chExt cx="1936515" cy="2166277"/>
          </a:xfrm>
        </p:grpSpPr>
        <p:pic>
          <p:nvPicPr>
            <p:cNvPr id="39951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72"/>
            <a:stretch>
              <a:fillRect/>
            </a:stretch>
          </p:blipFill>
          <p:spPr bwMode="auto">
            <a:xfrm>
              <a:off x="6307893" y="3829890"/>
              <a:ext cx="1936515" cy="180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Sous-titre 2"/>
            <p:cNvSpPr txBox="1">
              <a:spLocks/>
            </p:cNvSpPr>
            <p:nvPr/>
          </p:nvSpPr>
          <p:spPr>
            <a:xfrm>
              <a:off x="7290436" y="5629297"/>
              <a:ext cx="953972" cy="36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 b="0">
                  <a:solidFill>
                    <a:srgbClr val="946702"/>
                  </a:solidFill>
                </a:rPr>
                <a:t>Leipzig</a:t>
              </a:r>
              <a:endParaRPr lang="en-GB" altLang="en-US" sz="2200"/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7177088" y="230189"/>
            <a:ext cx="3219450" cy="1800225"/>
            <a:chOff x="5653354" y="229890"/>
            <a:chExt cx="3218453" cy="1800000"/>
          </a:xfrm>
        </p:grpSpPr>
        <p:pic>
          <p:nvPicPr>
            <p:cNvPr id="39949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6924692" y="229890"/>
              <a:ext cx="1947115" cy="180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Sous-titre 2"/>
            <p:cNvSpPr txBox="1">
              <a:spLocks/>
            </p:cNvSpPr>
            <p:nvPr/>
          </p:nvSpPr>
          <p:spPr>
            <a:xfrm>
              <a:off x="5653354" y="229890"/>
              <a:ext cx="1271193" cy="366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 b="0">
                  <a:solidFill>
                    <a:srgbClr val="946702"/>
                  </a:solidFill>
                </a:rPr>
                <a:t>Sodankylä</a:t>
              </a:r>
              <a:endParaRPr lang="en-GB" altLang="en-US" sz="2200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5418139" y="2835275"/>
            <a:ext cx="1946275" cy="2165350"/>
            <a:chOff x="3893440" y="2834845"/>
            <a:chExt cx="1947116" cy="2166277"/>
          </a:xfrm>
        </p:grpSpPr>
        <p:pic>
          <p:nvPicPr>
            <p:cNvPr id="39947" name="Picture 2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893440" y="2834845"/>
              <a:ext cx="1947116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Sous-titre 2"/>
            <p:cNvSpPr txBox="1">
              <a:spLocks/>
            </p:cNvSpPr>
            <p:nvPr/>
          </p:nvSpPr>
          <p:spPr>
            <a:xfrm>
              <a:off x="3893440" y="4634253"/>
              <a:ext cx="973557" cy="3668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 b="0">
                  <a:solidFill>
                    <a:srgbClr val="946702"/>
                  </a:solidFill>
                </a:rPr>
                <a:t>Juelich</a:t>
              </a:r>
              <a:endParaRPr lang="en-GB" altLang="en-US" sz="2200"/>
            </a:p>
          </p:txBody>
        </p:sp>
      </p:grpSp>
    </p:spTree>
    <p:extLst>
      <p:ext uri="{BB962C8B-B14F-4D97-AF65-F5344CB8AC3E}">
        <p14:creationId xmlns:p14="http://schemas.microsoft.com/office/powerpoint/2010/main" val="40790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8"/>
          <p:cNvSpPr txBox="1">
            <a:spLocks noChangeArrowheads="1"/>
          </p:cNvSpPr>
          <p:nvPr/>
        </p:nvSpPr>
        <p:spPr bwMode="auto">
          <a:xfrm>
            <a:off x="1519238" y="44450"/>
            <a:ext cx="4883151" cy="3698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Diurnal composite of cloud fraction in summer</a:t>
            </a:r>
            <a:endParaRPr lang="fi-FI" alt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43050" y="2114551"/>
            <a:ext cx="1957388" cy="2124075"/>
            <a:chOff x="-2" y="1706020"/>
            <a:chExt cx="1956817" cy="2123871"/>
          </a:xfrm>
        </p:grpSpPr>
        <p:pic>
          <p:nvPicPr>
            <p:cNvPr id="40983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9700" y="1706020"/>
              <a:ext cx="1947115" cy="180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ous-titre 2"/>
            <p:cNvSpPr txBox="1">
              <a:spLocks/>
            </p:cNvSpPr>
            <p:nvPr/>
          </p:nvSpPr>
          <p:spPr>
            <a:xfrm>
              <a:off x="-2" y="3502897"/>
              <a:ext cx="1528317" cy="326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 b="0">
                  <a:solidFill>
                    <a:srgbClr val="946702"/>
                  </a:solidFill>
                </a:rPr>
                <a:t>Mace Head </a:t>
              </a:r>
              <a:endParaRPr lang="en-GB" altLang="en-US" sz="2200"/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482976" y="2114550"/>
            <a:ext cx="1908175" cy="2160588"/>
            <a:chOff x="1955489" y="2348880"/>
            <a:chExt cx="1907273" cy="2160240"/>
          </a:xfrm>
        </p:grpSpPr>
        <p:pic>
          <p:nvPicPr>
            <p:cNvPr id="40981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357"/>
            <a:stretch>
              <a:fillRect/>
            </a:stretch>
          </p:blipFill>
          <p:spPr bwMode="auto">
            <a:xfrm>
              <a:off x="1959231" y="2348880"/>
              <a:ext cx="1903531" cy="180879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ous-titre 2"/>
            <p:cNvSpPr txBox="1">
              <a:spLocks/>
            </p:cNvSpPr>
            <p:nvPr/>
          </p:nvSpPr>
          <p:spPr>
            <a:xfrm>
              <a:off x="1955489" y="4142466"/>
              <a:ext cx="1317002" cy="3666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 b="0">
                  <a:solidFill>
                    <a:srgbClr val="946702"/>
                  </a:solidFill>
                </a:rPr>
                <a:t>Chilbolton</a:t>
              </a:r>
              <a:endParaRPr lang="en-GB" altLang="en-US" sz="2200"/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429251" y="4005264"/>
            <a:ext cx="1946275" cy="2174875"/>
            <a:chOff x="4356676" y="5058000"/>
            <a:chExt cx="1947115" cy="2175709"/>
          </a:xfrm>
        </p:grpSpPr>
        <p:pic>
          <p:nvPicPr>
            <p:cNvPr id="40979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4356676" y="5058000"/>
              <a:ext cx="1947115" cy="180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Sous-titre 2"/>
            <p:cNvSpPr txBox="1">
              <a:spLocks/>
            </p:cNvSpPr>
            <p:nvPr/>
          </p:nvSpPr>
          <p:spPr>
            <a:xfrm>
              <a:off x="4372558" y="6866855"/>
              <a:ext cx="1081555" cy="366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 b="0">
                  <a:solidFill>
                    <a:srgbClr val="946702"/>
                  </a:solidFill>
                </a:rPr>
                <a:t>Potenza</a:t>
              </a:r>
              <a:endParaRPr lang="en-GB" altLang="en-US" sz="2200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423151" y="2119313"/>
            <a:ext cx="1947863" cy="2195512"/>
            <a:chOff x="5899142" y="2119301"/>
            <a:chExt cx="1947115" cy="2195991"/>
          </a:xfrm>
        </p:grpSpPr>
        <p:pic>
          <p:nvPicPr>
            <p:cNvPr id="4097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5899142" y="2119301"/>
              <a:ext cx="1947115" cy="180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ous-titre 2"/>
            <p:cNvSpPr txBox="1">
              <a:spLocks/>
            </p:cNvSpPr>
            <p:nvPr/>
          </p:nvSpPr>
          <p:spPr>
            <a:xfrm>
              <a:off x="5899142" y="3948500"/>
              <a:ext cx="1337749" cy="366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 b="0">
                  <a:solidFill>
                    <a:srgbClr val="946702"/>
                  </a:solidFill>
                </a:rPr>
                <a:t>Lindenberg</a:t>
              </a:r>
              <a:endParaRPr lang="en-GB" altLang="en-US" sz="2200"/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7419976" y="230189"/>
            <a:ext cx="3248025" cy="1800225"/>
            <a:chOff x="6924692" y="229890"/>
            <a:chExt cx="3247514" cy="1800000"/>
          </a:xfrm>
        </p:grpSpPr>
        <p:pic>
          <p:nvPicPr>
            <p:cNvPr id="40975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6924692" y="229890"/>
              <a:ext cx="1947115" cy="180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Sous-titre 2"/>
            <p:cNvSpPr txBox="1">
              <a:spLocks/>
            </p:cNvSpPr>
            <p:nvPr/>
          </p:nvSpPr>
          <p:spPr>
            <a:xfrm>
              <a:off x="8886533" y="1655287"/>
              <a:ext cx="1285673" cy="366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 b="0">
                  <a:solidFill>
                    <a:srgbClr val="946702"/>
                  </a:solidFill>
                </a:rPr>
                <a:t>Sodankylä</a:t>
              </a:r>
              <a:endParaRPr lang="en-GB" altLang="en-US" sz="2200"/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432426" y="1747839"/>
            <a:ext cx="1958975" cy="2179637"/>
            <a:chOff x="3981161" y="1820633"/>
            <a:chExt cx="1958991" cy="2178194"/>
          </a:xfrm>
        </p:grpSpPr>
        <p:pic>
          <p:nvPicPr>
            <p:cNvPr id="40973" name="Picture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993036" y="2198827"/>
              <a:ext cx="1947116" cy="180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Sous-titre 2"/>
            <p:cNvSpPr txBox="1">
              <a:spLocks/>
            </p:cNvSpPr>
            <p:nvPr/>
          </p:nvSpPr>
          <p:spPr>
            <a:xfrm>
              <a:off x="3981161" y="1820633"/>
              <a:ext cx="968383" cy="3664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 b="0">
                  <a:solidFill>
                    <a:srgbClr val="946702"/>
                  </a:solidFill>
                </a:rPr>
                <a:t>Juelich</a:t>
              </a:r>
              <a:endParaRPr lang="en-GB" altLang="en-US" sz="2200"/>
            </a:p>
          </p:txBody>
        </p:sp>
      </p:grpSp>
      <p:cxnSp>
        <p:nvCxnSpPr>
          <p:cNvPr id="14" name="Straight Arrow Connector 13"/>
          <p:cNvCxnSpPr>
            <a:stCxn id="40970" idx="3"/>
            <a:endCxn id="40971" idx="1"/>
          </p:cNvCxnSpPr>
          <p:nvPr/>
        </p:nvCxnSpPr>
        <p:spPr>
          <a:xfrm>
            <a:off x="3648075" y="6564313"/>
            <a:ext cx="3887788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0" name="Sous-titre 2"/>
          <p:cNvSpPr txBox="1">
            <a:spLocks/>
          </p:cNvSpPr>
          <p:nvPr/>
        </p:nvSpPr>
        <p:spPr bwMode="auto">
          <a:xfrm>
            <a:off x="2249489" y="6381751"/>
            <a:ext cx="1398587" cy="36512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800" b="0">
                <a:solidFill>
                  <a:srgbClr val="C00000"/>
                </a:solidFill>
              </a:rPr>
              <a:t>Marine</a:t>
            </a:r>
            <a:endParaRPr lang="en-GB" altLang="en-US" sz="2200">
              <a:solidFill>
                <a:srgbClr val="C00000"/>
              </a:solidFill>
            </a:endParaRPr>
          </a:p>
        </p:txBody>
      </p:sp>
      <p:sp>
        <p:nvSpPr>
          <p:cNvPr id="40971" name="Sous-titre 2"/>
          <p:cNvSpPr txBox="1">
            <a:spLocks/>
          </p:cNvSpPr>
          <p:nvPr/>
        </p:nvSpPr>
        <p:spPr bwMode="auto">
          <a:xfrm>
            <a:off x="7535864" y="6381751"/>
            <a:ext cx="1398587" cy="36512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800" b="0">
                <a:solidFill>
                  <a:srgbClr val="C00000"/>
                </a:solidFill>
              </a:rPr>
              <a:t>Continental</a:t>
            </a:r>
            <a:endParaRPr lang="en-GB" altLang="en-US" sz="220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14489" y="4779964"/>
            <a:ext cx="3590925" cy="9239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Marine to Continental transition: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Less cloud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Enhanced daytime convection</a:t>
            </a:r>
          </a:p>
        </p:txBody>
      </p:sp>
    </p:spTree>
    <p:extLst>
      <p:ext uri="{BB962C8B-B14F-4D97-AF65-F5344CB8AC3E}">
        <p14:creationId xmlns:p14="http://schemas.microsoft.com/office/powerpoint/2010/main" val="105108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68" y="1562843"/>
            <a:ext cx="87058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1"/>
          <p:cNvSpPr>
            <a:spLocks noGrp="1" noChangeArrowheads="1"/>
          </p:cNvSpPr>
          <p:nvPr>
            <p:ph type="title"/>
          </p:nvPr>
        </p:nvSpPr>
        <p:spPr>
          <a:xfrm>
            <a:off x="364652" y="274340"/>
            <a:ext cx="8686800" cy="548680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fi-FI" sz="2800" dirty="0"/>
              <a:t>Decade of NWP forecast skill at </a:t>
            </a:r>
            <a:r>
              <a:rPr lang="en-GB" altLang="fi-FI" sz="2800" dirty="0" err="1"/>
              <a:t>L</a:t>
            </a:r>
            <a:r>
              <a:rPr lang="en-GB" altLang="fi-FI" sz="2800" dirty="0" err="1"/>
              <a:t>indenberg</a:t>
            </a:r>
            <a:endParaRPr lang="en-GB" altLang="fi-FI" sz="2800" dirty="0"/>
          </a:p>
        </p:txBody>
      </p:sp>
    </p:spTree>
    <p:extLst>
      <p:ext uri="{BB962C8B-B14F-4D97-AF65-F5344CB8AC3E}">
        <p14:creationId xmlns:p14="http://schemas.microsoft.com/office/powerpoint/2010/main" val="3899556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0"/>
          <a:stretch>
            <a:fillRect/>
          </a:stretch>
        </p:blipFill>
        <p:spPr bwMode="auto">
          <a:xfrm>
            <a:off x="1936750" y="1628775"/>
            <a:ext cx="82629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2855913" y="5373689"/>
            <a:ext cx="36004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n-lt"/>
                <a:cs typeface="Arial" panose="020B0604020202020204" pitchFamily="34" charset="0"/>
              </a:rPr>
              <a:t>Model spin up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n-lt"/>
                <a:cs typeface="Arial" panose="020B0604020202020204" pitchFamily="34" charset="0"/>
              </a:rPr>
              <a:t>Assimilation preferred state</a:t>
            </a:r>
          </a:p>
        </p:txBody>
      </p:sp>
      <p:cxnSp>
        <p:nvCxnSpPr>
          <p:cNvPr id="60421" name="Straight Arrow Connector 4"/>
          <p:cNvCxnSpPr>
            <a:cxnSpLocks noChangeShapeType="1"/>
          </p:cNvCxnSpPr>
          <p:nvPr/>
        </p:nvCxnSpPr>
        <p:spPr bwMode="auto">
          <a:xfrm flipV="1">
            <a:off x="4800601" y="2781301"/>
            <a:ext cx="3095625" cy="2879725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itle 1"/>
          <p:cNvSpPr txBox="1">
            <a:spLocks/>
          </p:cNvSpPr>
          <p:nvPr/>
        </p:nvSpPr>
        <p:spPr>
          <a:xfrm>
            <a:off x="504000" y="365125"/>
            <a:ext cx="11160000" cy="62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altLang="en-US" dirty="0" err="1" smtClean="0"/>
              <a:t>Forecast</a:t>
            </a:r>
            <a:r>
              <a:rPr lang="fi-FI" altLang="en-US" dirty="0" smtClean="0"/>
              <a:t> </a:t>
            </a:r>
            <a:r>
              <a:rPr lang="fi-FI" altLang="en-US" dirty="0" err="1" smtClean="0"/>
              <a:t>Lead-time</a:t>
            </a:r>
            <a:endParaRPr lang="fi-FI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30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40"/>
          <a:stretch>
            <a:fillRect/>
          </a:stretch>
        </p:blipFill>
        <p:spPr bwMode="auto">
          <a:xfrm>
            <a:off x="1919288" y="1628775"/>
            <a:ext cx="82804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855913" y="5373689"/>
            <a:ext cx="36004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n-lt"/>
                <a:cs typeface="Arial" panose="020B0604020202020204" pitchFamily="34" charset="0"/>
              </a:rPr>
              <a:t>Model spin up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CC0000"/>
                </a:solidFill>
                <a:latin typeface="+mn-lt"/>
                <a:cs typeface="Arial" panose="020B0604020202020204" pitchFamily="34" charset="0"/>
              </a:rPr>
              <a:t>Assimilation preferred state</a:t>
            </a:r>
          </a:p>
        </p:txBody>
      </p:sp>
      <p:sp>
        <p:nvSpPr>
          <p:cNvPr id="61444" name="Rectangle 3"/>
          <p:cNvSpPr>
            <a:spLocks noChangeArrowheads="1"/>
          </p:cNvSpPr>
          <p:nvPr/>
        </p:nvSpPr>
        <p:spPr bwMode="auto">
          <a:xfrm>
            <a:off x="6586538" y="5732464"/>
            <a:ext cx="36004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fi-FI" sz="1800" b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Model preferred state</a:t>
            </a:r>
          </a:p>
        </p:txBody>
      </p:sp>
      <p:cxnSp>
        <p:nvCxnSpPr>
          <p:cNvPr id="61445" name="Straight Arrow Connector 7"/>
          <p:cNvCxnSpPr>
            <a:cxnSpLocks noChangeShapeType="1"/>
          </p:cNvCxnSpPr>
          <p:nvPr/>
        </p:nvCxnSpPr>
        <p:spPr bwMode="auto">
          <a:xfrm flipV="1">
            <a:off x="8040689" y="4005263"/>
            <a:ext cx="719137" cy="1727200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446" name="Straight Arrow Connector 10"/>
          <p:cNvCxnSpPr>
            <a:cxnSpLocks noChangeShapeType="1"/>
          </p:cNvCxnSpPr>
          <p:nvPr/>
        </p:nvCxnSpPr>
        <p:spPr bwMode="auto">
          <a:xfrm flipV="1">
            <a:off x="4800601" y="3789363"/>
            <a:ext cx="3586163" cy="1871662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447" name="Straight Arrow Connector 12"/>
          <p:cNvCxnSpPr>
            <a:cxnSpLocks noChangeShapeType="1"/>
          </p:cNvCxnSpPr>
          <p:nvPr/>
        </p:nvCxnSpPr>
        <p:spPr bwMode="auto">
          <a:xfrm flipV="1">
            <a:off x="4800601" y="2781301"/>
            <a:ext cx="3095625" cy="2879725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en-US" dirty="0" err="1" smtClean="0"/>
              <a:t>Forecast</a:t>
            </a:r>
            <a:r>
              <a:rPr lang="fi-FI" altLang="en-US" dirty="0" smtClean="0"/>
              <a:t> </a:t>
            </a:r>
            <a:r>
              <a:rPr lang="fi-FI" altLang="en-US" dirty="0" err="1" smtClean="0"/>
              <a:t>Lead</a:t>
            </a:r>
            <a:r>
              <a:rPr lang="fi-FI" altLang="en-US" dirty="0" err="1" smtClean="0"/>
              <a:t>-time</a:t>
            </a:r>
            <a:endParaRPr lang="fi-FI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818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868364"/>
            <a:ext cx="8640762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706689"/>
            <a:ext cx="8640762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679951"/>
            <a:ext cx="8640762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04000" y="365125"/>
            <a:ext cx="11160000" cy="62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Decade of forecast skill at SGP </a:t>
            </a:r>
            <a:r>
              <a:rPr lang="en-US" altLang="en-US" dirty="0" smtClean="0"/>
              <a:t>2001-2010</a:t>
            </a:r>
            <a:endParaRPr lang="fi-FI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3243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Focus on </a:t>
            </a:r>
            <a:r>
              <a:rPr lang="fi-FI" dirty="0" err="1" smtClean="0"/>
              <a:t>Harmonie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37</a:t>
            </a:fld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423275" y="2542898"/>
            <a:ext cx="719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3 </a:t>
            </a:r>
            <a:r>
              <a:rPr lang="fi-FI" dirty="0" err="1" smtClean="0"/>
              <a:t>stations</a:t>
            </a:r>
            <a:r>
              <a:rPr lang="fi-FI" dirty="0" smtClean="0"/>
              <a:t> in HARMONIE-AROME </a:t>
            </a:r>
            <a:r>
              <a:rPr lang="fi-FI" dirty="0" err="1" smtClean="0"/>
              <a:t>MetCoop</a:t>
            </a:r>
            <a:r>
              <a:rPr lang="fi-FI" dirty="0" smtClean="0"/>
              <a:t> domain:</a:t>
            </a:r>
          </a:p>
          <a:p>
            <a:pPr marL="719138" indent="-285750"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dirty="0" smtClean="0"/>
              <a:t> </a:t>
            </a:r>
            <a:r>
              <a:rPr lang="fi-FI" dirty="0" err="1" smtClean="0"/>
              <a:t>Norunda</a:t>
            </a:r>
            <a:r>
              <a:rPr lang="fi-FI" dirty="0" smtClean="0"/>
              <a:t>, </a:t>
            </a:r>
            <a:r>
              <a:rPr lang="fi-FI" dirty="0" err="1" smtClean="0"/>
              <a:t>Sweden</a:t>
            </a:r>
            <a:endParaRPr lang="fi-FI" dirty="0" smtClean="0"/>
          </a:p>
          <a:p>
            <a:pPr marL="719138" indent="-285750"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dirty="0" smtClean="0"/>
              <a:t> </a:t>
            </a:r>
            <a:r>
              <a:rPr lang="fi-FI" dirty="0" err="1" smtClean="0"/>
              <a:t>Hyytiälä</a:t>
            </a:r>
            <a:r>
              <a:rPr lang="fi-FI" dirty="0" smtClean="0"/>
              <a:t>, Finland</a:t>
            </a:r>
          </a:p>
          <a:p>
            <a:pPr marL="719138" indent="-285750"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dirty="0" smtClean="0"/>
              <a:t> </a:t>
            </a:r>
            <a:r>
              <a:rPr lang="fi-FI" dirty="0" err="1" smtClean="0"/>
              <a:t>Lindenberg</a:t>
            </a:r>
            <a:r>
              <a:rPr lang="fi-FI" dirty="0" smtClean="0"/>
              <a:t>, Germany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12476" y="453957"/>
            <a:ext cx="3199383" cy="3234834"/>
            <a:chOff x="7613824" y="3908359"/>
            <a:chExt cx="2492198" cy="2569028"/>
          </a:xfrm>
        </p:grpSpPr>
        <p:grpSp>
          <p:nvGrpSpPr>
            <p:cNvPr id="7" name="Group 6"/>
            <p:cNvGrpSpPr/>
            <p:nvPr/>
          </p:nvGrpSpPr>
          <p:grpSpPr>
            <a:xfrm>
              <a:off x="7613824" y="3908359"/>
              <a:ext cx="2492198" cy="2569028"/>
              <a:chOff x="7531530" y="1239731"/>
              <a:chExt cx="2492198" cy="256902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7531530" y="1239731"/>
                <a:ext cx="2492198" cy="2569028"/>
                <a:chOff x="5869577" y="1928948"/>
                <a:chExt cx="2817601" cy="3452949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670" t="27804"/>
                <a:stretch/>
              </p:blipFill>
              <p:spPr>
                <a:xfrm>
                  <a:off x="5869577" y="2551611"/>
                  <a:ext cx="2817601" cy="2830286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" t="45" r="46086" b="84203"/>
                <a:stretch/>
              </p:blipFill>
              <p:spPr>
                <a:xfrm>
                  <a:off x="5869577" y="1928948"/>
                  <a:ext cx="2817223" cy="622663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9"/>
              <p:cNvGrpSpPr/>
              <p:nvPr/>
            </p:nvGrpSpPr>
            <p:grpSpPr>
              <a:xfrm>
                <a:off x="8259745" y="2148648"/>
                <a:ext cx="1152212" cy="1646713"/>
                <a:chOff x="8259745" y="2148648"/>
                <a:chExt cx="1152212" cy="1646713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409" t="53075" r="27648" b="39346"/>
                <a:stretch/>
              </p:blipFill>
              <p:spPr>
                <a:xfrm>
                  <a:off x="8259745" y="3572190"/>
                  <a:ext cx="180870" cy="221063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299" t="53075" r="27320" b="37279"/>
                <a:stretch/>
              </p:blipFill>
              <p:spPr>
                <a:xfrm>
                  <a:off x="9210989" y="2148648"/>
                  <a:ext cx="200968" cy="281354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398" t="74090" r="3549" b="18331"/>
                <a:stretch/>
              </p:blipFill>
              <p:spPr>
                <a:xfrm>
                  <a:off x="8846867" y="3574298"/>
                  <a:ext cx="256939" cy="221063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2162" y="3909959"/>
              <a:ext cx="893525" cy="461667"/>
            </a:xfrm>
            <a:prstGeom prst="rect">
              <a:avLst/>
            </a:prstGeom>
          </p:spPr>
        </p:pic>
      </p:grpSp>
      <p:pic>
        <p:nvPicPr>
          <p:cNvPr id="16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26" y="4104985"/>
            <a:ext cx="3439886" cy="1089416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26" y="5178516"/>
            <a:ext cx="3345205" cy="10857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98490" y="4465027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Observations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392980" y="5424219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Model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08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3340" y="895096"/>
            <a:ext cx="96425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First</a:t>
            </a:r>
            <a:r>
              <a:rPr lang="fi-FI" dirty="0" smtClean="0"/>
              <a:t> </a:t>
            </a:r>
            <a:r>
              <a:rPr lang="fi-FI" dirty="0" err="1" smtClean="0"/>
              <a:t>identify</a:t>
            </a:r>
            <a:r>
              <a:rPr lang="fi-FI" dirty="0" smtClean="0"/>
              <a:t> </a:t>
            </a:r>
            <a:r>
              <a:rPr lang="fi-FI" dirty="0" err="1" smtClean="0"/>
              <a:t>if</a:t>
            </a:r>
            <a:r>
              <a:rPr lang="fi-FI" dirty="0" smtClean="0"/>
              <a:t> </a:t>
            </a:r>
            <a:r>
              <a:rPr lang="fi-FI" dirty="0" err="1" smtClean="0"/>
              <a:t>model</a:t>
            </a:r>
            <a:r>
              <a:rPr lang="fi-FI" dirty="0" smtClean="0"/>
              <a:t> </a:t>
            </a:r>
            <a:r>
              <a:rPr lang="fi-FI" dirty="0" err="1" smtClean="0"/>
              <a:t>has</a:t>
            </a:r>
            <a:r>
              <a:rPr lang="fi-FI" dirty="0" smtClean="0"/>
              <a:t> </a:t>
            </a:r>
            <a:r>
              <a:rPr lang="fi-FI" dirty="0" err="1" smtClean="0"/>
              <a:t>clouds</a:t>
            </a:r>
            <a:r>
              <a:rPr lang="fi-FI" dirty="0" smtClean="0"/>
              <a:t> in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right</a:t>
            </a:r>
            <a:r>
              <a:rPr lang="fi-FI" dirty="0" smtClean="0"/>
              <a:t> </a:t>
            </a:r>
            <a:r>
              <a:rPr lang="fi-FI" dirty="0" err="1" smtClean="0"/>
              <a:t>place</a:t>
            </a:r>
            <a:r>
              <a:rPr lang="fi-FI" dirty="0" smtClean="0"/>
              <a:t> at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right</a:t>
            </a:r>
            <a:r>
              <a:rPr lang="fi-FI" dirty="0" smtClean="0"/>
              <a:t> </a:t>
            </a:r>
            <a:r>
              <a:rPr lang="fi-FI" dirty="0" err="1" smtClean="0"/>
              <a:t>time</a:t>
            </a:r>
            <a:r>
              <a:rPr lang="fi-FI" dirty="0" smtClean="0"/>
              <a:t>:</a:t>
            </a:r>
          </a:p>
          <a:p>
            <a:r>
              <a:rPr lang="fi-FI" dirty="0" smtClean="0"/>
              <a:t>  </a:t>
            </a:r>
            <a:r>
              <a:rPr lang="fi-FI" dirty="0" err="1" smtClean="0"/>
              <a:t>use</a:t>
            </a:r>
            <a:r>
              <a:rPr lang="fi-FI" dirty="0" smtClean="0"/>
              <a:t> </a:t>
            </a:r>
            <a:r>
              <a:rPr lang="fi-FI" dirty="0" err="1" smtClean="0"/>
              <a:t>several</a:t>
            </a:r>
            <a:r>
              <a:rPr lang="fi-FI" dirty="0" smtClean="0"/>
              <a:t> </a:t>
            </a:r>
            <a:r>
              <a:rPr lang="fi-FI" dirty="0" err="1" smtClean="0"/>
              <a:t>months</a:t>
            </a:r>
            <a:r>
              <a:rPr lang="fi-FI" dirty="0" smtClean="0"/>
              <a:t> of </a:t>
            </a:r>
            <a:r>
              <a:rPr lang="fi-FI" dirty="0" err="1" smtClean="0"/>
              <a:t>observation</a:t>
            </a:r>
            <a:r>
              <a:rPr lang="fi-FI" dirty="0" smtClean="0"/>
              <a:t> and </a:t>
            </a:r>
            <a:r>
              <a:rPr lang="fi-FI" dirty="0" err="1" smtClean="0"/>
              <a:t>model</a:t>
            </a:r>
            <a:r>
              <a:rPr lang="fi-FI" dirty="0" smtClean="0"/>
              <a:t> data</a:t>
            </a:r>
          </a:p>
          <a:p>
            <a:r>
              <a:rPr lang="fi-FI" dirty="0"/>
              <a:t> </a:t>
            </a:r>
            <a:r>
              <a:rPr lang="fi-FI" dirty="0" smtClean="0"/>
              <a:t> </a:t>
            </a:r>
            <a:r>
              <a:rPr lang="fi-FI" dirty="0" err="1" smtClean="0"/>
              <a:t>compare</a:t>
            </a:r>
            <a:r>
              <a:rPr lang="fi-FI" dirty="0" smtClean="0"/>
              <a:t> </a:t>
            </a:r>
            <a:r>
              <a:rPr lang="fi-FI" dirty="0" err="1" smtClean="0"/>
              <a:t>cloud</a:t>
            </a:r>
            <a:r>
              <a:rPr lang="fi-FI" dirty="0" smtClean="0"/>
              <a:t> </a:t>
            </a:r>
            <a:r>
              <a:rPr lang="fi-FI" dirty="0" err="1" smtClean="0"/>
              <a:t>fraction</a:t>
            </a:r>
            <a:endParaRPr lang="fi-FI" dirty="0" smtClean="0"/>
          </a:p>
          <a:p>
            <a:r>
              <a:rPr lang="fi-FI" dirty="0" err="1" smtClean="0"/>
              <a:t>Then</a:t>
            </a:r>
            <a:r>
              <a:rPr lang="fi-FI" dirty="0" smtClean="0"/>
              <a:t> </a:t>
            </a:r>
            <a:r>
              <a:rPr lang="fi-FI" dirty="0" err="1" smtClean="0"/>
              <a:t>evaluate</a:t>
            </a:r>
            <a:r>
              <a:rPr lang="fi-FI" dirty="0" smtClean="0"/>
              <a:t> </a:t>
            </a:r>
            <a:r>
              <a:rPr lang="fi-FI" dirty="0" err="1" smtClean="0"/>
              <a:t>microphysics</a:t>
            </a:r>
            <a:endParaRPr lang="fi-FI" dirty="0" smtClean="0"/>
          </a:p>
          <a:p>
            <a:endParaRPr lang="fi-FI" dirty="0" smtClean="0"/>
          </a:p>
          <a:p>
            <a:r>
              <a:rPr lang="fi-FI" dirty="0" err="1" smtClean="0"/>
              <a:t>Observations</a:t>
            </a:r>
            <a:r>
              <a:rPr lang="fi-FI" dirty="0" smtClean="0"/>
              <a:t>: </a:t>
            </a:r>
            <a:r>
              <a:rPr lang="fi-FI" dirty="0" err="1" smtClean="0"/>
              <a:t>all</a:t>
            </a:r>
            <a:r>
              <a:rPr lang="fi-FI" dirty="0" smtClean="0"/>
              <a:t> </a:t>
            </a:r>
            <a:r>
              <a:rPr lang="fi-FI" dirty="0" err="1" smtClean="0"/>
              <a:t>solid</a:t>
            </a:r>
            <a:r>
              <a:rPr lang="fi-FI" dirty="0" smtClean="0"/>
              <a:t> </a:t>
            </a:r>
            <a:r>
              <a:rPr lang="fi-FI" dirty="0" err="1" smtClean="0"/>
              <a:t>precipitation</a:t>
            </a:r>
            <a:r>
              <a:rPr lang="fi-FI" dirty="0" smtClean="0"/>
              <a:t> </a:t>
            </a:r>
            <a:r>
              <a:rPr lang="fi-FI" dirty="0" err="1" smtClean="0"/>
              <a:t>treated</a:t>
            </a:r>
            <a:r>
              <a:rPr lang="fi-FI" dirty="0" smtClean="0"/>
              <a:t> as ice – no </a:t>
            </a:r>
            <a:r>
              <a:rPr lang="fi-FI" dirty="0" err="1" smtClean="0"/>
              <a:t>separation</a:t>
            </a:r>
            <a:r>
              <a:rPr lang="fi-FI" dirty="0" smtClean="0"/>
              <a:t> into ice </a:t>
            </a:r>
            <a:r>
              <a:rPr lang="fi-FI" dirty="0" err="1" smtClean="0"/>
              <a:t>classes</a:t>
            </a:r>
            <a:r>
              <a:rPr lang="fi-FI" dirty="0" smtClean="0"/>
              <a:t> (</a:t>
            </a:r>
            <a:r>
              <a:rPr lang="fi-FI" dirty="0" err="1" smtClean="0"/>
              <a:t>e.g</a:t>
            </a:r>
            <a:r>
              <a:rPr lang="fi-FI" dirty="0" smtClean="0"/>
              <a:t>. </a:t>
            </a:r>
            <a:r>
              <a:rPr lang="fi-FI" dirty="0" err="1" smtClean="0"/>
              <a:t>snow</a:t>
            </a:r>
            <a:r>
              <a:rPr lang="fi-FI" dirty="0" smtClean="0"/>
              <a:t>, </a:t>
            </a:r>
            <a:r>
              <a:rPr lang="fi-FI" dirty="0" err="1" smtClean="0"/>
              <a:t>graupel</a:t>
            </a:r>
            <a:r>
              <a:rPr lang="fi-FI" dirty="0" smtClean="0"/>
              <a:t>)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321733" y="213830"/>
            <a:ext cx="9524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Observation-model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comparison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cloud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fraction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at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Norunda</a:t>
            </a: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800" y="3685563"/>
            <a:ext cx="4505598" cy="2832556"/>
            <a:chOff x="520359" y="3632252"/>
            <a:chExt cx="4505598" cy="283255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71" b="74000"/>
            <a:stretch/>
          </p:blipFill>
          <p:spPr>
            <a:xfrm>
              <a:off x="520359" y="3632252"/>
              <a:ext cx="4499697" cy="2829187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007272" y="3950208"/>
              <a:ext cx="1018685" cy="251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23340" y="3158974"/>
            <a:ext cx="244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Cloud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fraction</a:t>
            </a: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78247" y="4306563"/>
            <a:ext cx="4460072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If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include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model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snow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graupel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as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cloud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-&gt;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better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agreement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observations</a:t>
            </a: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>
            <a:off x="1605517" y="4999061"/>
            <a:ext cx="3872730" cy="1258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321733" y="213830"/>
            <a:ext cx="10172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Observation-model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comparison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– ice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water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content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– at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Norunda</a:t>
            </a: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067" y="5368911"/>
            <a:ext cx="6146842" cy="64633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Mean ice water content </a:t>
            </a:r>
            <a:r>
              <a:rPr lang="en-GB" dirty="0" smtClean="0"/>
              <a:t>also compares quite well at all levels, if snow and </a:t>
            </a:r>
            <a:r>
              <a:rPr lang="en-GB" dirty="0" err="1" smtClean="0"/>
              <a:t>graupel</a:t>
            </a:r>
            <a:r>
              <a:rPr lang="en-GB" dirty="0" smtClean="0"/>
              <a:t> included.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67" b="73160"/>
          <a:stretch/>
        </p:blipFill>
        <p:spPr>
          <a:xfrm>
            <a:off x="637067" y="1115212"/>
            <a:ext cx="3878476" cy="324705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785721" y="2846023"/>
            <a:ext cx="924767" cy="25228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58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Ice sublimation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US" sz="2000" dirty="0">
                <a:solidFill>
                  <a:srgbClr val="70AD47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Study the cooling due to evaporation of hydrometeors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Dynamical impact of ice/snow potentially more important than rain due to high evaporation rate within a shallow layer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Relatively low fall velocity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Lower bulk density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Cooling rates of a few K m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-1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hr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-1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enhance slantwise convection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initiate vertical convection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</a:t>
            </a:fld>
            <a:endParaRPr lang="fi-FI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34"/>
          <a:stretch>
            <a:fillRect/>
          </a:stretch>
        </p:blipFill>
        <p:spPr bwMode="auto">
          <a:xfrm>
            <a:off x="2471739" y="4851400"/>
            <a:ext cx="681513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199" y="3424550"/>
            <a:ext cx="48006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62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321733" y="213830"/>
            <a:ext cx="10172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Observation-model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comparison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– ice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water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content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– at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Norunda</a:t>
            </a: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067" y="5368911"/>
            <a:ext cx="6146842" cy="64633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Mean ice water content also compares quite well at all levels, if snow and </a:t>
            </a:r>
            <a:r>
              <a:rPr lang="en-GB" dirty="0" err="1" smtClean="0"/>
              <a:t>graupel</a:t>
            </a:r>
            <a:r>
              <a:rPr lang="en-GB" dirty="0" smtClean="0"/>
              <a:t> included.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67" b="73160"/>
          <a:stretch/>
        </p:blipFill>
        <p:spPr>
          <a:xfrm>
            <a:off x="637067" y="1115212"/>
            <a:ext cx="3878476" cy="324705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785721" y="2846023"/>
            <a:ext cx="924767" cy="25228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16292" y="1527728"/>
            <a:ext cx="5128648" cy="1754326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solidFill>
                  <a:srgbClr val="0070C0"/>
                </a:solidFill>
              </a:rPr>
              <a:t>Might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get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the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b="1" dirty="0" err="1" smtClean="0">
                <a:solidFill>
                  <a:srgbClr val="0070C0"/>
                </a:solidFill>
              </a:rPr>
              <a:t>mean</a:t>
            </a:r>
            <a:r>
              <a:rPr lang="fi-FI" b="1" dirty="0" smtClean="0">
                <a:solidFill>
                  <a:srgbClr val="0070C0"/>
                </a:solidFill>
              </a:rPr>
              <a:t> </a:t>
            </a:r>
            <a:r>
              <a:rPr lang="fi-FI" b="1" dirty="0" err="1" smtClean="0">
                <a:solidFill>
                  <a:srgbClr val="0070C0"/>
                </a:solidFill>
              </a:rPr>
              <a:t>amount</a:t>
            </a:r>
            <a:r>
              <a:rPr lang="fi-FI" b="1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right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but</a:t>
            </a:r>
            <a:r>
              <a:rPr lang="fi-FI" dirty="0" smtClean="0">
                <a:solidFill>
                  <a:srgbClr val="0070C0"/>
                </a:solidFill>
              </a:rPr>
              <a:t> for </a:t>
            </a:r>
            <a:r>
              <a:rPr lang="fi-FI" dirty="0" err="1" smtClean="0">
                <a:solidFill>
                  <a:srgbClr val="0070C0"/>
                </a:solidFill>
              </a:rPr>
              <a:t>the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wrong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reason</a:t>
            </a:r>
            <a:r>
              <a:rPr lang="fi-FI" dirty="0" smtClean="0">
                <a:solidFill>
                  <a:srgbClr val="0070C0"/>
                </a:solidFill>
              </a:rPr>
              <a:t>. Can </a:t>
            </a:r>
            <a:r>
              <a:rPr lang="fi-FI" dirty="0" err="1" smtClean="0">
                <a:solidFill>
                  <a:srgbClr val="0070C0"/>
                </a:solidFill>
              </a:rPr>
              <a:t>also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calculate</a:t>
            </a:r>
            <a:endParaRPr lang="fi-FI" dirty="0" smtClean="0">
              <a:solidFill>
                <a:srgbClr val="0070C0"/>
              </a:solidFill>
            </a:endParaRPr>
          </a:p>
          <a:p>
            <a:pPr algn="ctr"/>
            <a:r>
              <a:rPr lang="fi-FI" b="1" dirty="0" err="1" smtClean="0">
                <a:solidFill>
                  <a:srgbClr val="0070C0"/>
                </a:solidFill>
              </a:rPr>
              <a:t>frequency</a:t>
            </a:r>
            <a:r>
              <a:rPr lang="fi-FI" b="1" dirty="0" smtClean="0">
                <a:solidFill>
                  <a:srgbClr val="0070C0"/>
                </a:solidFill>
              </a:rPr>
              <a:t> of </a:t>
            </a:r>
            <a:r>
              <a:rPr lang="fi-FI" b="1" dirty="0" err="1" smtClean="0">
                <a:solidFill>
                  <a:srgbClr val="0070C0"/>
                </a:solidFill>
              </a:rPr>
              <a:t>occurence</a:t>
            </a:r>
            <a:r>
              <a:rPr lang="fi-FI" b="1" dirty="0" smtClean="0">
                <a:solidFill>
                  <a:srgbClr val="0070C0"/>
                </a:solidFill>
              </a:rPr>
              <a:t> </a:t>
            </a:r>
            <a:r>
              <a:rPr lang="fi-FI" dirty="0" smtClean="0">
                <a:solidFill>
                  <a:srgbClr val="0070C0"/>
                </a:solidFill>
              </a:rPr>
              <a:t>(</a:t>
            </a:r>
            <a:r>
              <a:rPr lang="fi-FI" dirty="0" err="1" smtClean="0">
                <a:solidFill>
                  <a:srgbClr val="0070C0"/>
                </a:solidFill>
              </a:rPr>
              <a:t>how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often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>
                <a:solidFill>
                  <a:srgbClr val="0070C0"/>
                </a:solidFill>
              </a:rPr>
              <a:t>d</a:t>
            </a:r>
            <a:r>
              <a:rPr lang="fi-FI" dirty="0" err="1" smtClean="0">
                <a:solidFill>
                  <a:srgbClr val="0070C0"/>
                </a:solidFill>
              </a:rPr>
              <a:t>o</a:t>
            </a:r>
            <a:r>
              <a:rPr lang="fi-FI" dirty="0" smtClean="0">
                <a:solidFill>
                  <a:srgbClr val="0070C0"/>
                </a:solidFill>
              </a:rPr>
              <a:t> ice </a:t>
            </a:r>
            <a:r>
              <a:rPr lang="fi-FI" dirty="0" err="1" smtClean="0">
                <a:solidFill>
                  <a:srgbClr val="0070C0"/>
                </a:solidFill>
              </a:rPr>
              <a:t>clouds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occur</a:t>
            </a:r>
            <a:r>
              <a:rPr lang="fi-FI" dirty="0" smtClean="0">
                <a:solidFill>
                  <a:srgbClr val="0070C0"/>
                </a:solidFill>
              </a:rPr>
              <a:t>), </a:t>
            </a:r>
          </a:p>
          <a:p>
            <a:pPr algn="ctr"/>
            <a:r>
              <a:rPr lang="fi-FI" dirty="0" smtClean="0">
                <a:solidFill>
                  <a:srgbClr val="0070C0"/>
                </a:solidFill>
              </a:rPr>
              <a:t>and </a:t>
            </a:r>
            <a:r>
              <a:rPr lang="fi-FI" b="1" dirty="0" err="1" smtClean="0">
                <a:solidFill>
                  <a:srgbClr val="0070C0"/>
                </a:solidFill>
              </a:rPr>
              <a:t>amount</a:t>
            </a:r>
            <a:r>
              <a:rPr lang="fi-FI" b="1" dirty="0" smtClean="0">
                <a:solidFill>
                  <a:srgbClr val="0070C0"/>
                </a:solidFill>
              </a:rPr>
              <a:t> </a:t>
            </a:r>
            <a:r>
              <a:rPr lang="fi-FI" b="1" dirty="0" err="1" smtClean="0">
                <a:solidFill>
                  <a:srgbClr val="0070C0"/>
                </a:solidFill>
              </a:rPr>
              <a:t>when</a:t>
            </a:r>
            <a:r>
              <a:rPr lang="fi-FI" b="1" dirty="0" smtClean="0">
                <a:solidFill>
                  <a:srgbClr val="0070C0"/>
                </a:solidFill>
              </a:rPr>
              <a:t> </a:t>
            </a:r>
            <a:r>
              <a:rPr lang="fi-FI" b="1" dirty="0" err="1" smtClean="0">
                <a:solidFill>
                  <a:srgbClr val="0070C0"/>
                </a:solidFill>
              </a:rPr>
              <a:t>present</a:t>
            </a:r>
            <a:r>
              <a:rPr lang="fi-FI" b="1" dirty="0" smtClean="0">
                <a:solidFill>
                  <a:srgbClr val="0070C0"/>
                </a:solidFill>
              </a:rPr>
              <a:t> </a:t>
            </a:r>
            <a:r>
              <a:rPr lang="fi-FI" dirty="0" smtClean="0">
                <a:solidFill>
                  <a:srgbClr val="0070C0"/>
                </a:solidFill>
              </a:rPr>
              <a:t>(</a:t>
            </a:r>
            <a:r>
              <a:rPr lang="fi-FI" dirty="0" err="1" smtClean="0">
                <a:solidFill>
                  <a:srgbClr val="0070C0"/>
                </a:solidFill>
              </a:rPr>
              <a:t>what</a:t>
            </a:r>
            <a:r>
              <a:rPr lang="fi-FI" dirty="0" smtClean="0">
                <a:solidFill>
                  <a:srgbClr val="0070C0"/>
                </a:solidFill>
              </a:rPr>
              <a:t> ice </a:t>
            </a:r>
            <a:r>
              <a:rPr lang="fi-FI" dirty="0" err="1" smtClean="0">
                <a:solidFill>
                  <a:srgbClr val="0070C0"/>
                </a:solidFill>
              </a:rPr>
              <a:t>water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contents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do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these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clouds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have</a:t>
            </a:r>
            <a:r>
              <a:rPr lang="fi-FI" dirty="0" smtClean="0">
                <a:solidFill>
                  <a:srgbClr val="0070C0"/>
                </a:solidFill>
              </a:rPr>
              <a:t>)</a:t>
            </a:r>
            <a:endParaRPr lang="fi-F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321733" y="213830"/>
            <a:ext cx="10172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Observation-model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comparison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– ice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water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content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– at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Norunda</a:t>
            </a: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67" b="73160"/>
          <a:stretch/>
        </p:blipFill>
        <p:spPr>
          <a:xfrm>
            <a:off x="637068" y="2413165"/>
            <a:ext cx="2751229" cy="230332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583050" y="2477386"/>
            <a:ext cx="1212234" cy="6486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3" r="63167" b="22808"/>
          <a:stretch/>
        </p:blipFill>
        <p:spPr>
          <a:xfrm>
            <a:off x="4768120" y="1174579"/>
            <a:ext cx="3290118" cy="5151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5295" y="1760026"/>
            <a:ext cx="3512234" cy="341632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Frequency of occurrence </a:t>
            </a:r>
            <a:r>
              <a:rPr lang="en-GB" dirty="0" smtClean="0">
                <a:solidFill>
                  <a:srgbClr val="0070C0"/>
                </a:solidFill>
              </a:rPr>
              <a:t>of ice above a low threshold amount too high once snow/</a:t>
            </a:r>
            <a:r>
              <a:rPr lang="en-GB" dirty="0" err="1" smtClean="0">
                <a:solidFill>
                  <a:srgbClr val="0070C0"/>
                </a:solidFill>
              </a:rPr>
              <a:t>graupel</a:t>
            </a:r>
            <a:r>
              <a:rPr lang="en-GB" dirty="0" smtClean="0">
                <a:solidFill>
                  <a:srgbClr val="0070C0"/>
                </a:solidFill>
              </a:rPr>
              <a:t> included</a:t>
            </a:r>
          </a:p>
          <a:p>
            <a:pPr algn="ctr"/>
            <a:endParaRPr lang="fi-FI" dirty="0" smtClean="0">
              <a:solidFill>
                <a:srgbClr val="0070C0"/>
              </a:solidFill>
            </a:endParaRPr>
          </a:p>
          <a:p>
            <a:pPr algn="ctr"/>
            <a:endParaRPr lang="fi-FI" dirty="0">
              <a:solidFill>
                <a:srgbClr val="0070C0"/>
              </a:solidFill>
            </a:endParaRPr>
          </a:p>
          <a:p>
            <a:pPr algn="ctr"/>
            <a:endParaRPr lang="fi-FI" dirty="0" smtClean="0">
              <a:solidFill>
                <a:srgbClr val="0070C0"/>
              </a:solidFill>
            </a:endParaRPr>
          </a:p>
          <a:p>
            <a:pPr algn="ctr"/>
            <a:r>
              <a:rPr lang="fi-FI" dirty="0" err="1" smtClean="0">
                <a:solidFill>
                  <a:srgbClr val="0070C0"/>
                </a:solidFill>
              </a:rPr>
              <a:t>Not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enough</a:t>
            </a:r>
            <a:r>
              <a:rPr lang="fi-FI" dirty="0" smtClean="0">
                <a:solidFill>
                  <a:srgbClr val="0070C0"/>
                </a:solidFill>
              </a:rPr>
              <a:t> ice </a:t>
            </a:r>
            <a:r>
              <a:rPr lang="fi-FI" dirty="0" err="1" smtClean="0">
                <a:solidFill>
                  <a:srgbClr val="0070C0"/>
                </a:solidFill>
              </a:rPr>
              <a:t>water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content</a:t>
            </a:r>
            <a:r>
              <a:rPr lang="fi-FI" dirty="0" smtClean="0">
                <a:solidFill>
                  <a:srgbClr val="0070C0"/>
                </a:solidFill>
              </a:rPr>
              <a:t> in </a:t>
            </a:r>
            <a:r>
              <a:rPr lang="fi-FI" dirty="0" err="1" smtClean="0">
                <a:solidFill>
                  <a:srgbClr val="0070C0"/>
                </a:solidFill>
              </a:rPr>
              <a:t>mid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level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clouds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endParaRPr lang="fi-FI" dirty="0" smtClean="0">
              <a:solidFill>
                <a:srgbClr val="0070C0"/>
              </a:solidFill>
            </a:endParaRPr>
          </a:p>
          <a:p>
            <a:pPr algn="ctr"/>
            <a:r>
              <a:rPr lang="fi-FI" dirty="0" err="1" smtClean="0">
                <a:solidFill>
                  <a:srgbClr val="0070C0"/>
                </a:solidFill>
              </a:rPr>
              <a:t>Close</a:t>
            </a:r>
            <a:r>
              <a:rPr lang="fi-FI" dirty="0" smtClean="0">
                <a:solidFill>
                  <a:srgbClr val="0070C0"/>
                </a:solidFill>
              </a:rPr>
              <a:t> to </a:t>
            </a:r>
            <a:r>
              <a:rPr lang="fi-FI" dirty="0" err="1" smtClean="0">
                <a:solidFill>
                  <a:srgbClr val="0070C0"/>
                </a:solidFill>
              </a:rPr>
              <a:t>surface</a:t>
            </a:r>
            <a:r>
              <a:rPr lang="fi-FI" dirty="0" smtClean="0">
                <a:solidFill>
                  <a:srgbClr val="0070C0"/>
                </a:solidFill>
              </a:rPr>
              <a:t>: ice </a:t>
            </a:r>
            <a:r>
              <a:rPr lang="fi-FI" dirty="0" err="1" smtClean="0">
                <a:solidFill>
                  <a:srgbClr val="0070C0"/>
                </a:solidFill>
              </a:rPr>
              <a:t>water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content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too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high</a:t>
            </a:r>
            <a:endParaRPr lang="fi-FI" dirty="0">
              <a:solidFill>
                <a:srgbClr val="0070C0"/>
              </a:solidFill>
            </a:endParaRPr>
          </a:p>
          <a:p>
            <a:pPr algn="ctr"/>
            <a:endParaRPr lang="en-GB" dirty="0" smtClean="0">
              <a:solidFill>
                <a:srgbClr val="0070C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081823" y="2261233"/>
            <a:ext cx="211347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6815471" y="3468186"/>
            <a:ext cx="1379824" cy="10612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900531" y="4621675"/>
            <a:ext cx="1294764" cy="3862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86282" y="3951996"/>
            <a:ext cx="1209002" cy="9143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77605" y="868925"/>
            <a:ext cx="261605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solidFill>
                  <a:srgbClr val="0070C0"/>
                </a:solidFill>
              </a:rPr>
              <a:t>Frequency</a:t>
            </a:r>
            <a:r>
              <a:rPr lang="fi-FI" dirty="0" smtClean="0">
                <a:solidFill>
                  <a:srgbClr val="0070C0"/>
                </a:solidFill>
              </a:rPr>
              <a:t> of </a:t>
            </a:r>
            <a:r>
              <a:rPr lang="fi-FI" dirty="0" err="1" smtClean="0">
                <a:solidFill>
                  <a:srgbClr val="0070C0"/>
                </a:solidFill>
              </a:rPr>
              <a:t>occurrence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77604" y="6262695"/>
            <a:ext cx="261605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solidFill>
                  <a:srgbClr val="0070C0"/>
                </a:solidFill>
              </a:rPr>
              <a:t>Amount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when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present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6991" y="1918773"/>
            <a:ext cx="219087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solidFill>
                  <a:srgbClr val="0070C0"/>
                </a:solidFill>
              </a:rPr>
              <a:t>Mean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amount</a:t>
            </a:r>
            <a:endParaRPr lang="fi-F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8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321733" y="213830"/>
            <a:ext cx="10172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Observation-model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comparison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– ice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water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content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close</a:t>
            </a:r>
            <a:r>
              <a:rPr lang="fi-FI" sz="2800" dirty="0" smtClean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fi-FI" sz="2800" dirty="0" err="1" smtClean="0">
                <a:solidFill>
                  <a:schemeClr val="accent1">
                    <a:lumMod val="75000"/>
                  </a:schemeClr>
                </a:solidFill>
              </a:rPr>
              <a:t>surface</a:t>
            </a: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5" r="63167" b="22808"/>
          <a:stretch/>
        </p:blipFill>
        <p:spPr>
          <a:xfrm>
            <a:off x="321733" y="1338017"/>
            <a:ext cx="2736366" cy="2130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135" y="4384998"/>
            <a:ext cx="7324692" cy="1754326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solidFill>
                  <a:srgbClr val="0070C0"/>
                </a:solidFill>
              </a:rPr>
              <a:t>Close</a:t>
            </a:r>
            <a:r>
              <a:rPr lang="fi-FI" dirty="0" smtClean="0">
                <a:solidFill>
                  <a:srgbClr val="0070C0"/>
                </a:solidFill>
              </a:rPr>
              <a:t> to </a:t>
            </a:r>
            <a:r>
              <a:rPr lang="fi-FI" dirty="0" err="1" smtClean="0">
                <a:solidFill>
                  <a:srgbClr val="0070C0"/>
                </a:solidFill>
              </a:rPr>
              <a:t>surface</a:t>
            </a:r>
            <a:r>
              <a:rPr lang="fi-FI" dirty="0" smtClean="0">
                <a:solidFill>
                  <a:srgbClr val="0070C0"/>
                </a:solidFill>
              </a:rPr>
              <a:t>: ice </a:t>
            </a:r>
            <a:r>
              <a:rPr lang="fi-FI" dirty="0" err="1" smtClean="0">
                <a:solidFill>
                  <a:srgbClr val="0070C0"/>
                </a:solidFill>
              </a:rPr>
              <a:t>water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content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too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high</a:t>
            </a:r>
            <a:endParaRPr lang="fi-FI" dirty="0" smtClean="0">
              <a:solidFill>
                <a:srgbClr val="0070C0"/>
              </a:solidFill>
            </a:endParaRPr>
          </a:p>
          <a:p>
            <a:pPr algn="ctr"/>
            <a:endParaRPr lang="fi-FI" dirty="0">
              <a:solidFill>
                <a:srgbClr val="0070C0"/>
              </a:solidFill>
            </a:endParaRPr>
          </a:p>
          <a:p>
            <a:pPr algn="ctr"/>
            <a:r>
              <a:rPr lang="fi-FI" dirty="0" err="1" smtClean="0">
                <a:solidFill>
                  <a:srgbClr val="0070C0"/>
                </a:solidFill>
              </a:rPr>
              <a:t>Robust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signal</a:t>
            </a:r>
            <a:r>
              <a:rPr lang="fi-FI" dirty="0" smtClean="0">
                <a:solidFill>
                  <a:srgbClr val="0070C0"/>
                </a:solidFill>
              </a:rPr>
              <a:t> at </a:t>
            </a:r>
            <a:r>
              <a:rPr lang="fi-FI" dirty="0" err="1" smtClean="0">
                <a:solidFill>
                  <a:srgbClr val="0070C0"/>
                </a:solidFill>
              </a:rPr>
              <a:t>all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stations</a:t>
            </a:r>
            <a:r>
              <a:rPr lang="fi-FI" dirty="0" smtClean="0">
                <a:solidFill>
                  <a:srgbClr val="0070C0"/>
                </a:solidFill>
              </a:rPr>
              <a:t> – </a:t>
            </a:r>
            <a:r>
              <a:rPr lang="fi-FI" dirty="0" err="1" smtClean="0">
                <a:solidFill>
                  <a:srgbClr val="0070C0"/>
                </a:solidFill>
              </a:rPr>
              <a:t>implication</a:t>
            </a:r>
            <a:r>
              <a:rPr lang="fi-FI" dirty="0" smtClean="0">
                <a:solidFill>
                  <a:srgbClr val="0070C0"/>
                </a:solidFill>
              </a:rPr>
              <a:t> for </a:t>
            </a:r>
            <a:r>
              <a:rPr lang="fi-FI" dirty="0" err="1" smtClean="0">
                <a:solidFill>
                  <a:srgbClr val="0070C0"/>
                </a:solidFill>
              </a:rPr>
              <a:t>model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microphysics</a:t>
            </a:r>
            <a:endParaRPr lang="fi-FI" dirty="0" smtClean="0">
              <a:solidFill>
                <a:srgbClr val="0070C0"/>
              </a:solidFill>
            </a:endParaRPr>
          </a:p>
          <a:p>
            <a:pPr algn="ctr"/>
            <a:endParaRPr lang="fi-FI" dirty="0" smtClean="0">
              <a:solidFill>
                <a:srgbClr val="0070C0"/>
              </a:solidFill>
            </a:endParaRPr>
          </a:p>
          <a:p>
            <a:pPr algn="ctr"/>
            <a:r>
              <a:rPr lang="fi-FI" dirty="0" err="1" smtClean="0">
                <a:solidFill>
                  <a:srgbClr val="0070C0"/>
                </a:solidFill>
              </a:rPr>
              <a:t>Too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much</a:t>
            </a:r>
            <a:r>
              <a:rPr lang="fi-FI" dirty="0" smtClean="0">
                <a:solidFill>
                  <a:srgbClr val="0070C0"/>
                </a:solidFill>
              </a:rPr>
              <a:t> ice in </a:t>
            </a:r>
            <a:r>
              <a:rPr lang="fi-FI" dirty="0" err="1" smtClean="0">
                <a:solidFill>
                  <a:srgbClr val="0070C0"/>
                </a:solidFill>
              </a:rPr>
              <a:t>graupel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phase</a:t>
            </a:r>
            <a:r>
              <a:rPr lang="fi-FI" dirty="0" smtClean="0">
                <a:solidFill>
                  <a:srgbClr val="0070C0"/>
                </a:solidFill>
              </a:rPr>
              <a:t>? </a:t>
            </a:r>
            <a:r>
              <a:rPr lang="fi-FI" dirty="0" err="1" smtClean="0">
                <a:solidFill>
                  <a:srgbClr val="0070C0"/>
                </a:solidFill>
              </a:rPr>
              <a:t>Less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time</a:t>
            </a:r>
            <a:r>
              <a:rPr lang="fi-FI" dirty="0" smtClean="0">
                <a:solidFill>
                  <a:srgbClr val="0070C0"/>
                </a:solidFill>
              </a:rPr>
              <a:t> to </a:t>
            </a:r>
            <a:r>
              <a:rPr lang="fi-FI" dirty="0" err="1" smtClean="0">
                <a:solidFill>
                  <a:srgbClr val="0070C0"/>
                </a:solidFill>
              </a:rPr>
              <a:t>sublime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while</a:t>
            </a:r>
            <a:r>
              <a:rPr lang="fi-FI" dirty="0" smtClean="0">
                <a:solidFill>
                  <a:srgbClr val="0070C0"/>
                </a:solidFill>
              </a:rPr>
              <a:t> </a:t>
            </a:r>
            <a:r>
              <a:rPr lang="fi-FI" dirty="0" err="1" smtClean="0">
                <a:solidFill>
                  <a:srgbClr val="0070C0"/>
                </a:solidFill>
              </a:rPr>
              <a:t>falling</a:t>
            </a:r>
            <a:r>
              <a:rPr lang="fi-FI" dirty="0" smtClean="0">
                <a:solidFill>
                  <a:srgbClr val="0070C0"/>
                </a:solidFill>
              </a:rPr>
              <a:t>?</a:t>
            </a:r>
            <a:endParaRPr lang="fi-FI" dirty="0">
              <a:solidFill>
                <a:srgbClr val="0070C0"/>
              </a:solidFill>
            </a:endParaRPr>
          </a:p>
          <a:p>
            <a:pPr algn="ctr"/>
            <a:endParaRPr lang="fi-FI" dirty="0">
              <a:solidFill>
                <a:srgbClr val="0070C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202475" y="3055694"/>
            <a:ext cx="694804" cy="13207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2" r="63936" b="22636"/>
          <a:stretch/>
        </p:blipFill>
        <p:spPr>
          <a:xfrm>
            <a:off x="3059887" y="1329436"/>
            <a:ext cx="2670375" cy="2147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1" r="63387" b="23178"/>
          <a:stretch/>
        </p:blipFill>
        <p:spPr>
          <a:xfrm>
            <a:off x="5710206" y="1333599"/>
            <a:ext cx="2760198" cy="21209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5135" y="995110"/>
            <a:ext cx="1375684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solidFill>
                  <a:srgbClr val="0070C0"/>
                </a:solidFill>
              </a:rPr>
              <a:t>Norunda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91501" y="995110"/>
            <a:ext cx="1375684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solidFill>
                  <a:srgbClr val="0070C0"/>
                </a:solidFill>
              </a:rPr>
              <a:t>Hyytiälä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60108" y="995110"/>
            <a:ext cx="1375684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solidFill>
                  <a:srgbClr val="0070C0"/>
                </a:solidFill>
              </a:rPr>
              <a:t>Lindenberg</a:t>
            </a:r>
            <a:endParaRPr lang="fi-FI" dirty="0">
              <a:solidFill>
                <a:srgbClr val="0070C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633150" y="3055694"/>
            <a:ext cx="1219404" cy="13378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0"/>
          </p:cNvCxnSpPr>
          <p:nvPr/>
        </p:nvCxnSpPr>
        <p:spPr>
          <a:xfrm flipV="1">
            <a:off x="4317481" y="3055694"/>
            <a:ext cx="270433" cy="13293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4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259" y="81122"/>
            <a:ext cx="11160000" cy="765901"/>
          </a:xfrm>
        </p:spPr>
        <p:txBody>
          <a:bodyPr>
            <a:normAutofit/>
          </a:bodyPr>
          <a:lstStyle/>
          <a:p>
            <a:r>
              <a:rPr lang="fi-FI" sz="3200" dirty="0" smtClean="0"/>
              <a:t>CLU: </a:t>
            </a:r>
            <a:r>
              <a:rPr lang="fi-FI" sz="3200" dirty="0" err="1" smtClean="0"/>
              <a:t>cloud</a:t>
            </a:r>
            <a:r>
              <a:rPr lang="fi-FI" sz="3200" dirty="0" smtClean="0"/>
              <a:t> </a:t>
            </a:r>
            <a:r>
              <a:rPr lang="fi-FI" sz="3200" dirty="0" err="1" smtClean="0"/>
              <a:t>profiling</a:t>
            </a:r>
            <a:r>
              <a:rPr lang="fi-FI" sz="3200" dirty="0" smtClean="0"/>
              <a:t> data </a:t>
            </a:r>
            <a:r>
              <a:rPr lang="fi-FI" sz="3200" dirty="0" err="1" smtClean="0"/>
              <a:t>portal</a:t>
            </a:r>
            <a:endParaRPr lang="en-GB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8" y="983078"/>
            <a:ext cx="5625170" cy="3037938"/>
          </a:xfrm>
          <a:prstGeom prst="rect">
            <a:avLst/>
          </a:prstGeom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324000" y="1403998"/>
            <a:ext cx="1540504" cy="1327378"/>
            <a:chOff x="312995" y="1470844"/>
            <a:chExt cx="1677721" cy="14456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95" y="1470844"/>
              <a:ext cx="1659433" cy="144561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06"/>
            <a:stretch/>
          </p:blipFill>
          <p:spPr>
            <a:xfrm>
              <a:off x="1531610" y="1470844"/>
              <a:ext cx="459106" cy="60821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69" y="3797637"/>
            <a:ext cx="3798277" cy="914480"/>
          </a:xfrm>
          <a:prstGeom prst="rect">
            <a:avLst/>
          </a:prstGeom>
        </p:spPr>
      </p:pic>
      <p:pic>
        <p:nvPicPr>
          <p:cNvPr id="17" name="Google Shape;127;p22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17691" r="17690"/>
          <a:stretch/>
        </p:blipFill>
        <p:spPr>
          <a:xfrm>
            <a:off x="9602065" y="2821613"/>
            <a:ext cx="1488547" cy="1726315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9234251" y="4985927"/>
            <a:ext cx="2828879" cy="1778445"/>
            <a:chOff x="520359" y="3632252"/>
            <a:chExt cx="4505598" cy="283255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71" b="74000"/>
            <a:stretch/>
          </p:blipFill>
          <p:spPr>
            <a:xfrm>
              <a:off x="520359" y="3632252"/>
              <a:ext cx="4499697" cy="282918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007272" y="3950208"/>
              <a:ext cx="1018685" cy="251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068117" y="1042619"/>
            <a:ext cx="253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Characterisation</a:t>
            </a:r>
            <a:r>
              <a:rPr lang="fi-FI" dirty="0" smtClean="0"/>
              <a:t> and</a:t>
            </a:r>
          </a:p>
          <a:p>
            <a:r>
              <a:rPr lang="fi-FI" dirty="0" err="1" smtClean="0"/>
              <a:t>processes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7068117" y="3428305"/>
            <a:ext cx="184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Satellite</a:t>
            </a:r>
            <a:r>
              <a:rPr lang="fi-FI" dirty="0" smtClean="0"/>
              <a:t> </a:t>
            </a:r>
            <a:r>
              <a:rPr lang="fi-FI" dirty="0" err="1" smtClean="0"/>
              <a:t>Cal</a:t>
            </a:r>
            <a:r>
              <a:rPr lang="fi-FI" dirty="0" smtClean="0"/>
              <a:t> </a:t>
            </a:r>
            <a:r>
              <a:rPr lang="fi-FI" dirty="0" err="1" smtClean="0"/>
              <a:t>Val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7068117" y="5536992"/>
            <a:ext cx="194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Model</a:t>
            </a:r>
            <a:r>
              <a:rPr lang="fi-FI" dirty="0" smtClean="0"/>
              <a:t> </a:t>
            </a:r>
            <a:r>
              <a:rPr lang="fi-FI" dirty="0" err="1" smtClean="0"/>
              <a:t>evaluation</a:t>
            </a:r>
            <a:endParaRPr lang="en-GB" dirty="0"/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9477265" y="347264"/>
            <a:ext cx="1946275" cy="2255350"/>
            <a:chOff x="3548391" y="2382291"/>
            <a:chExt cx="1947116" cy="2256316"/>
          </a:xfrm>
        </p:grpSpPr>
        <p:pic>
          <p:nvPicPr>
            <p:cNvPr id="27" name="Picture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548391" y="2382291"/>
              <a:ext cx="1947116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Sous-titre 2"/>
            <p:cNvSpPr txBox="1">
              <a:spLocks/>
            </p:cNvSpPr>
            <p:nvPr/>
          </p:nvSpPr>
          <p:spPr bwMode="auto">
            <a:xfrm>
              <a:off x="3931060" y="4271738"/>
              <a:ext cx="973557" cy="3668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fi-FI" sz="1800" b="0" dirty="0" err="1">
                  <a:solidFill>
                    <a:srgbClr val="946702"/>
                  </a:solidFill>
                </a:rPr>
                <a:t>Juelich</a:t>
              </a:r>
              <a:endParaRPr lang="en-GB" altLang="fi-FI" sz="2200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85856" y="5205014"/>
            <a:ext cx="4095744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i-FI" sz="3200" dirty="0" smtClean="0">
                <a:solidFill>
                  <a:schemeClr val="accent2"/>
                </a:solidFill>
              </a:rPr>
              <a:t>https://cloudnet.fmi.fi</a:t>
            </a:r>
            <a:endParaRPr lang="en-GB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43" y="156096"/>
            <a:ext cx="5186680" cy="620611"/>
          </a:xfrm>
        </p:spPr>
        <p:txBody>
          <a:bodyPr>
            <a:noAutofit/>
          </a:bodyPr>
          <a:lstStyle/>
          <a:p>
            <a:r>
              <a:rPr lang="fi-FI" sz="3200" dirty="0" smtClean="0"/>
              <a:t>ACTRIS </a:t>
            </a:r>
            <a:r>
              <a:rPr lang="fi-FI" sz="3200" dirty="0" err="1" smtClean="0"/>
              <a:t>cloud</a:t>
            </a:r>
            <a:r>
              <a:rPr lang="fi-FI" sz="3200" dirty="0" smtClean="0"/>
              <a:t> </a:t>
            </a:r>
            <a:r>
              <a:rPr lang="fi-FI" sz="3200" dirty="0" err="1" smtClean="0"/>
              <a:t>profiling</a:t>
            </a:r>
            <a:endParaRPr lang="en-GB" sz="3200" dirty="0"/>
          </a:p>
        </p:txBody>
      </p:sp>
      <p:pic>
        <p:nvPicPr>
          <p:cNvPr id="13" name="Picture 12" descr="20031117_chilbolton_epsilon_sigma-v-bar-metho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4" y="1463824"/>
            <a:ext cx="3481338" cy="114560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4" name="Rectangle 13"/>
          <p:cNvSpPr/>
          <p:nvPr/>
        </p:nvSpPr>
        <p:spPr>
          <a:xfrm>
            <a:off x="202443" y="776708"/>
            <a:ext cx="5880723" cy="21071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Content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9" b="53548"/>
          <a:stretch/>
        </p:blipFill>
        <p:spPr>
          <a:xfrm>
            <a:off x="238156" y="3787941"/>
            <a:ext cx="4139931" cy="7776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9" b="28114"/>
          <a:stretch/>
        </p:blipFill>
        <p:spPr>
          <a:xfrm>
            <a:off x="238154" y="2965570"/>
            <a:ext cx="3750822" cy="8482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2443" y="2883837"/>
            <a:ext cx="5880723" cy="172340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202443" y="776707"/>
            <a:ext cx="5880723" cy="624896"/>
            <a:chOff x="7698631" y="6087784"/>
            <a:chExt cx="4267915" cy="680339"/>
          </a:xfrm>
        </p:grpSpPr>
        <p:sp>
          <p:nvSpPr>
            <p:cNvPr id="23" name="Rectangle 22"/>
            <p:cNvSpPr/>
            <p:nvPr/>
          </p:nvSpPr>
          <p:spPr>
            <a:xfrm>
              <a:off x="7698633" y="6087792"/>
              <a:ext cx="4267913" cy="68033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7698631" y="6087784"/>
              <a:ext cx="4139931" cy="2108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77800" indent="-177800" algn="l" defTabSz="914400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20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27063" indent="-169863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50000"/>
                  </a:schemeClr>
                </a:buClr>
                <a:buFont typeface="Arial" pitchFamily="34" charset="0"/>
                <a:buChar char="-"/>
                <a:defRPr sz="20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ts val="600"/>
                </a:spcBef>
                <a:buClr>
                  <a:schemeClr val="tx2">
                    <a:lumMod val="50000"/>
                  </a:schemeClr>
                </a:buClr>
                <a:buSzPct val="80000"/>
                <a:buFont typeface="Wingdings" pitchFamily="2" charset="2"/>
                <a:buChar char="§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GB" sz="1600" dirty="0" smtClean="0"/>
                <a:t>Vertical winds and turbulent properties:</a:t>
              </a:r>
            </a:p>
            <a:p>
              <a:pPr marL="360363" indent="-185738">
                <a:spcBef>
                  <a:spcPts val="0"/>
                </a:spcBef>
              </a:pPr>
              <a:r>
                <a:rPr lang="fi-FI" sz="1600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Boundary</a:t>
              </a:r>
              <a:r>
                <a:rPr lang="fi-FI" sz="16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i-FI" sz="1600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layer</a:t>
              </a:r>
              <a:r>
                <a:rPr lang="fi-FI" sz="16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and in-</a:t>
              </a:r>
              <a:r>
                <a:rPr lang="fi-FI" sz="1600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cloud</a:t>
              </a:r>
              <a:r>
                <a:rPr lang="fi-FI" sz="16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(Radar and </a:t>
              </a:r>
              <a:r>
                <a:rPr lang="fi-FI" sz="1600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Doppler</a:t>
              </a:r>
              <a:r>
                <a:rPr lang="fi-FI" sz="16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i-FI" sz="1600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lidar</a:t>
              </a:r>
              <a:r>
                <a:rPr lang="fi-FI" sz="16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</a:t>
              </a:r>
              <a:endPara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4" name="Content Placeholder 2"/>
          <p:cNvSpPr txBox="1">
            <a:spLocks/>
          </p:cNvSpPr>
          <p:nvPr/>
        </p:nvSpPr>
        <p:spPr>
          <a:xfrm>
            <a:off x="3825103" y="1448131"/>
            <a:ext cx="2152451" cy="1502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-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600" dirty="0" smtClean="0">
                <a:solidFill>
                  <a:srgbClr val="0070C0"/>
                </a:solidFill>
              </a:rPr>
              <a:t>Weak turbulence: </a:t>
            </a:r>
          </a:p>
          <a:p>
            <a:pPr marL="360363">
              <a:spcBef>
                <a:spcPts val="0"/>
              </a:spcBef>
            </a:pPr>
            <a:r>
              <a:rPr lang="en-GB" sz="1600" dirty="0" smtClean="0"/>
              <a:t>Cirrus</a:t>
            </a:r>
            <a:endParaRPr lang="fi-FI" sz="16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fi-FI" sz="1600" dirty="0" err="1" smtClean="0">
                <a:solidFill>
                  <a:srgbClr val="FF0000"/>
                </a:solidFill>
              </a:rPr>
              <a:t>Strong</a:t>
            </a:r>
            <a:r>
              <a:rPr lang="fi-FI" sz="1600" dirty="0" smtClean="0">
                <a:solidFill>
                  <a:srgbClr val="FF0000"/>
                </a:solidFill>
              </a:rPr>
              <a:t> </a:t>
            </a:r>
            <a:r>
              <a:rPr lang="fi-FI" sz="1600" dirty="0" err="1" smtClean="0">
                <a:solidFill>
                  <a:srgbClr val="FF0000"/>
                </a:solidFill>
              </a:rPr>
              <a:t>turbulence</a:t>
            </a:r>
            <a:endParaRPr lang="fi-FI" sz="1600" dirty="0" smtClean="0">
              <a:solidFill>
                <a:srgbClr val="FF0000"/>
              </a:solidFill>
            </a:endParaRPr>
          </a:p>
          <a:p>
            <a:pPr marL="360363">
              <a:spcBef>
                <a:spcPts val="0"/>
              </a:spcBef>
            </a:pPr>
            <a:r>
              <a:rPr lang="fi-FI" sz="1600" dirty="0" err="1" smtClean="0"/>
              <a:t>Evaporating</a:t>
            </a:r>
            <a:r>
              <a:rPr lang="fi-FI" sz="1600" dirty="0" smtClean="0"/>
              <a:t> ice</a:t>
            </a:r>
          </a:p>
          <a:p>
            <a:pPr marL="360363">
              <a:spcBef>
                <a:spcPts val="0"/>
              </a:spcBef>
            </a:pPr>
            <a:r>
              <a:rPr lang="fi-FI" sz="1600" dirty="0" err="1" smtClean="0"/>
              <a:t>Stratocumulus</a:t>
            </a:r>
            <a:endParaRPr lang="en-GB" sz="1600" dirty="0" smtClean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2990620" y="1845497"/>
            <a:ext cx="1011682" cy="7027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1978823" y="2169646"/>
            <a:ext cx="2023594" cy="1869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3147461" y="2435990"/>
            <a:ext cx="847673" cy="1459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/>
          <p:cNvSpPr txBox="1">
            <a:spLocks/>
          </p:cNvSpPr>
          <p:nvPr/>
        </p:nvSpPr>
        <p:spPr>
          <a:xfrm>
            <a:off x="4378087" y="2950513"/>
            <a:ext cx="1579212" cy="61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-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600" dirty="0" smtClean="0"/>
              <a:t>Boundary layer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 smtClean="0"/>
              <a:t>dynamics</a:t>
            </a:r>
            <a:endParaRPr lang="en-GB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4347682" y="3690387"/>
            <a:ext cx="1725349" cy="855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-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fi-FI" sz="1600" dirty="0" err="1" smtClean="0"/>
              <a:t>Identify</a:t>
            </a:r>
            <a:r>
              <a:rPr lang="fi-FI" sz="1600" dirty="0" smtClean="0"/>
              <a:t> </a:t>
            </a:r>
            <a:r>
              <a:rPr lang="fi-FI" sz="1600" dirty="0" err="1" smtClean="0"/>
              <a:t>vertical</a:t>
            </a:r>
            <a:r>
              <a:rPr lang="fi-FI" sz="1600" dirty="0" smtClean="0"/>
              <a:t> </a:t>
            </a:r>
            <a:r>
              <a:rPr lang="fi-FI" sz="1600" dirty="0" err="1" smtClean="0"/>
              <a:t>mixing</a:t>
            </a:r>
            <a:r>
              <a:rPr lang="fi-FI" sz="1600" dirty="0" smtClean="0"/>
              <a:t> and </a:t>
            </a:r>
            <a:r>
              <a:rPr lang="fi-FI" sz="1600" dirty="0" err="1" smtClean="0"/>
              <a:t>diagnose</a:t>
            </a:r>
            <a:r>
              <a:rPr lang="fi-FI" sz="1600" dirty="0" smtClean="0"/>
              <a:t> </a:t>
            </a:r>
            <a:r>
              <a:rPr lang="fi-FI" sz="1600" dirty="0" err="1" smtClean="0"/>
              <a:t>source</a:t>
            </a:r>
            <a:endParaRPr lang="en-GB" sz="1600" dirty="0" smtClean="0"/>
          </a:p>
        </p:txBody>
      </p:sp>
      <p:pic>
        <p:nvPicPr>
          <p:cNvPr id="39" name="Content Placeholder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t="4756" r="1139" b="59586"/>
          <a:stretch/>
        </p:blipFill>
        <p:spPr>
          <a:xfrm>
            <a:off x="405409" y="4988686"/>
            <a:ext cx="5298442" cy="178416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18904" y="4729313"/>
            <a:ext cx="5854127" cy="20435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233751" y="4779227"/>
            <a:ext cx="4709150" cy="295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-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dirty="0" smtClean="0"/>
              <a:t>Evaluate satellite retrievals (e.g. cloud top height)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"/>
          <a:stretch/>
        </p:blipFill>
        <p:spPr>
          <a:xfrm>
            <a:off x="6931541" y="1003224"/>
            <a:ext cx="4121863" cy="28496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40379" b="55"/>
          <a:stretch/>
        </p:blipFill>
        <p:spPr>
          <a:xfrm>
            <a:off x="6823911" y="4247197"/>
            <a:ext cx="5110548" cy="247082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404672" y="156096"/>
            <a:ext cx="5589431" cy="65963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ontent Placeholder 2"/>
          <p:cNvSpPr txBox="1">
            <a:spLocks/>
          </p:cNvSpPr>
          <p:nvPr/>
        </p:nvSpPr>
        <p:spPr>
          <a:xfrm>
            <a:off x="6404671" y="636730"/>
            <a:ext cx="5277303" cy="340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-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dirty="0" smtClean="0"/>
              <a:t>Multiple hydrometeor modes, phases in same volume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6404673" y="175817"/>
            <a:ext cx="5529786" cy="403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-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dirty="0" smtClean="0"/>
              <a:t>Cloud microphysics: </a:t>
            </a:r>
            <a:r>
              <a:rPr lang="fi-FI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Doppler</a:t>
            </a:r>
            <a:r>
              <a:rPr lang="fi-FI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i-FI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spectra</a:t>
            </a:r>
            <a:r>
              <a:rPr lang="fi-FI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fi-FI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surface</a:t>
            </a:r>
            <a:r>
              <a:rPr lang="fi-FI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i-FI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disdrometer</a:t>
            </a:r>
            <a:endParaRPr lang="fi-FI" sz="16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404672" y="156096"/>
            <a:ext cx="5589431" cy="43104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6600272" y="3906905"/>
            <a:ext cx="4976313" cy="319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-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i-FI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Size</a:t>
            </a:r>
            <a:r>
              <a:rPr lang="fi-FI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i-FI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distributions</a:t>
            </a:r>
            <a:r>
              <a:rPr lang="fi-FI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fi-FI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mass-density</a:t>
            </a:r>
            <a:r>
              <a:rPr lang="fi-FI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fi-FI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particle</a:t>
            </a:r>
            <a:r>
              <a:rPr lang="fi-FI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i-FI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shape</a:t>
            </a:r>
            <a:endParaRPr lang="fi-FI" sz="16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34" grpId="0"/>
      <p:bldP spid="43" grpId="0"/>
      <p:bldP spid="45" grpId="0"/>
      <p:bldP spid="40" grpId="0" animBg="1"/>
      <p:bldP spid="42" grpId="0"/>
      <p:bldP spid="51" grpId="0" animBg="1"/>
      <p:bldP spid="52" grpId="0"/>
      <p:bldP spid="57" grpId="0"/>
      <p:bldP spid="58" grpId="0" animBg="1"/>
      <p:bldP spid="5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111"/>
            <a:ext cx="12201774" cy="619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7"/>
          <p:cNvSpPr/>
          <p:nvPr/>
        </p:nvSpPr>
        <p:spPr>
          <a:xfrm>
            <a:off x="2063488" y="6295860"/>
            <a:ext cx="4248360" cy="32243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spAutoFit/>
          </a:bodyPr>
          <a:lstStyle/>
          <a:p>
            <a:pPr defTabSz="914220"/>
            <a:r>
              <a:rPr lang="ro-RO" b="1" spc="-1">
                <a:solidFill>
                  <a:schemeClr val="lt1">
                    <a:lumMod val="65000"/>
                  </a:schemeClr>
                </a:solidFill>
                <a:latin typeface="Gill Sans MT"/>
              </a:rPr>
              <a:t>Pilot for international stakeholders</a:t>
            </a:r>
            <a:endParaRPr lang="en-GB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t="8202" r="65917" b="66317"/>
          <a:stretch/>
        </p:blipFill>
        <p:spPr>
          <a:xfrm>
            <a:off x="6304464" y="1769670"/>
            <a:ext cx="3739243" cy="3737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69" y="5883846"/>
            <a:ext cx="714375" cy="8620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95" y="1639982"/>
            <a:ext cx="742950" cy="9906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24" y="5711259"/>
            <a:ext cx="847725" cy="10144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10379010" y="4958856"/>
            <a:ext cx="1735186" cy="1638932"/>
            <a:chOff x="18943229" y="8494802"/>
            <a:chExt cx="3470371" cy="32778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7" r="50791" b="73370"/>
            <a:stretch/>
          </p:blipFill>
          <p:spPr>
            <a:xfrm>
              <a:off x="18943229" y="9202688"/>
              <a:ext cx="3470371" cy="256997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549579" y="8494802"/>
              <a:ext cx="2450287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Bucharest</a:t>
              </a:r>
              <a:endParaRPr lang="en-GB" sz="9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55878" y="4618398"/>
            <a:ext cx="1720931" cy="1675925"/>
            <a:chOff x="1213911" y="3113000"/>
            <a:chExt cx="3441862" cy="33518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4" r="50716" b="73032"/>
            <a:stretch/>
          </p:blipFill>
          <p:spPr>
            <a:xfrm>
              <a:off x="1213911" y="3820886"/>
              <a:ext cx="3441862" cy="264396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958901" y="3113000"/>
              <a:ext cx="2141356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/>
                <a:t>Granada</a:t>
              </a:r>
              <a:endParaRPr lang="en-GB" sz="9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331199" y="63477"/>
            <a:ext cx="1698680" cy="1641897"/>
            <a:chOff x="3139741" y="2310844"/>
            <a:chExt cx="3397359" cy="32837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9" r="51353" b="73627"/>
            <a:stretch/>
          </p:blipFill>
          <p:spPr>
            <a:xfrm>
              <a:off x="3139741" y="3047381"/>
              <a:ext cx="3397359" cy="254725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03613" y="2310844"/>
              <a:ext cx="2060819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Hyytiälä</a:t>
              </a:r>
              <a:endParaRPr lang="en-GB" sz="9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447770" y="19779"/>
            <a:ext cx="1718250" cy="1529600"/>
            <a:chOff x="15358262" y="-556992"/>
            <a:chExt cx="3436500" cy="30592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3" r="52801" b="75626"/>
            <a:stretch/>
          </p:blipFill>
          <p:spPr>
            <a:xfrm>
              <a:off x="15358262" y="150894"/>
              <a:ext cx="3436500" cy="235131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5853614" y="-556992"/>
              <a:ext cx="2635210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Kenttärova</a:t>
              </a:r>
              <a:endParaRPr lang="en-GB" sz="9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28708" y="3590819"/>
            <a:ext cx="1750394" cy="1609268"/>
            <a:chOff x="19876675" y="349609"/>
            <a:chExt cx="3500788" cy="321853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8" r="49872" b="73888"/>
            <a:stretch/>
          </p:blipFill>
          <p:spPr>
            <a:xfrm>
              <a:off x="19876675" y="1053544"/>
              <a:ext cx="3500788" cy="25146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0831017" y="349609"/>
              <a:ext cx="1783182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Juelich</a:t>
              </a:r>
              <a:endParaRPr lang="en-GB" sz="9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7775" y="2470501"/>
            <a:ext cx="1737536" cy="1572051"/>
            <a:chOff x="5824536" y="5732803"/>
            <a:chExt cx="3475072" cy="314410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" r="50240" b="74377"/>
            <a:stretch/>
          </p:blipFill>
          <p:spPr>
            <a:xfrm>
              <a:off x="5824536" y="6394961"/>
              <a:ext cx="3475072" cy="248194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634574" y="5732803"/>
              <a:ext cx="2039662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Cabauw</a:t>
              </a:r>
              <a:endParaRPr lang="en-GB" sz="9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313770" y="2937878"/>
            <a:ext cx="1686253" cy="1562258"/>
            <a:chOff x="4367238" y="-4104230"/>
            <a:chExt cx="3372505" cy="3124515"/>
          </a:xfrm>
        </p:grpSpPr>
        <p:sp>
          <p:nvSpPr>
            <p:cNvPr id="36" name="TextBox 35"/>
            <p:cNvSpPr txBox="1"/>
            <p:nvPr/>
          </p:nvSpPr>
          <p:spPr>
            <a:xfrm>
              <a:off x="4890448" y="-4104230"/>
              <a:ext cx="2512355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Chilbolton</a:t>
              </a:r>
              <a:endParaRPr lang="en-GB" sz="9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7" r="52866" b="74551"/>
            <a:stretch/>
          </p:blipFill>
          <p:spPr>
            <a:xfrm>
              <a:off x="4367238" y="-3396344"/>
              <a:ext cx="3372505" cy="2416629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0436403" y="3396929"/>
            <a:ext cx="1620397" cy="1561927"/>
            <a:chOff x="22423120" y="7361386"/>
            <a:chExt cx="3240794" cy="3123853"/>
          </a:xfrm>
        </p:grpSpPr>
        <p:sp>
          <p:nvSpPr>
            <p:cNvPr id="35" name="TextBox 34"/>
            <p:cNvSpPr txBox="1"/>
            <p:nvPr/>
          </p:nvSpPr>
          <p:spPr>
            <a:xfrm>
              <a:off x="23343614" y="7361386"/>
              <a:ext cx="1592488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Galati</a:t>
              </a:r>
              <a:endParaRPr lang="en-GB" sz="900" dirty="0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7" r="52267" b="68916"/>
            <a:stretch/>
          </p:blipFill>
          <p:spPr>
            <a:xfrm>
              <a:off x="22423120" y="8045715"/>
              <a:ext cx="3240794" cy="2439524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10289488" y="1613876"/>
            <a:ext cx="1835664" cy="1731434"/>
            <a:chOff x="18521147" y="-4508183"/>
            <a:chExt cx="3671328" cy="3462867"/>
          </a:xfrm>
        </p:grpSpPr>
        <p:sp>
          <p:nvSpPr>
            <p:cNvPr id="34" name="TextBox 33"/>
            <p:cNvSpPr txBox="1"/>
            <p:nvPr/>
          </p:nvSpPr>
          <p:spPr>
            <a:xfrm>
              <a:off x="19096979" y="-4508183"/>
              <a:ext cx="2705868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Lindenberg</a:t>
              </a:r>
              <a:endParaRPr lang="en-GB" sz="900" dirty="0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7" r="51333" b="68331"/>
            <a:stretch/>
          </p:blipFill>
          <p:spPr>
            <a:xfrm>
              <a:off x="18521147" y="-3821174"/>
              <a:ext cx="3671328" cy="2775858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4127780" y="5330320"/>
            <a:ext cx="1657434" cy="1559001"/>
            <a:chOff x="10816588" y="-4496114"/>
            <a:chExt cx="3314867" cy="3118001"/>
          </a:xfrm>
        </p:grpSpPr>
        <p:sp>
          <p:nvSpPr>
            <p:cNvPr id="18" name="TextBox 17"/>
            <p:cNvSpPr txBox="1"/>
            <p:nvPr/>
          </p:nvSpPr>
          <p:spPr>
            <a:xfrm>
              <a:off x="11512860" y="-4496114"/>
              <a:ext cx="2110193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Mindelo</a:t>
              </a:r>
              <a:endParaRPr lang="en-GB" sz="900" dirty="0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7" r="51176" b="68784"/>
            <a:stretch/>
          </p:blipFill>
          <p:spPr>
            <a:xfrm>
              <a:off x="10816588" y="-3788228"/>
              <a:ext cx="3314867" cy="2410115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8566134" y="5247289"/>
            <a:ext cx="1662865" cy="1588410"/>
            <a:chOff x="12306737" y="-4300172"/>
            <a:chExt cx="3325730" cy="3176820"/>
          </a:xfrm>
        </p:grpSpPr>
        <p:sp>
          <p:nvSpPr>
            <p:cNvPr id="41" name="TextBox 40"/>
            <p:cNvSpPr txBox="1"/>
            <p:nvPr/>
          </p:nvSpPr>
          <p:spPr>
            <a:xfrm>
              <a:off x="12795915" y="-4300172"/>
              <a:ext cx="2533644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Neumayer</a:t>
              </a:r>
              <a:endParaRPr lang="en-GB" sz="900" dirty="0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7" r="51016" b="68628"/>
            <a:stretch/>
          </p:blipFill>
          <p:spPr>
            <a:xfrm>
              <a:off x="12306737" y="-3592286"/>
              <a:ext cx="3325730" cy="2468934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6601711" y="-16599"/>
            <a:ext cx="1596940" cy="1596771"/>
            <a:chOff x="5987173" y="-3627933"/>
            <a:chExt cx="3193879" cy="3193541"/>
          </a:xfrm>
        </p:grpSpPr>
        <p:sp>
          <p:nvSpPr>
            <p:cNvPr id="45" name="TextBox 44"/>
            <p:cNvSpPr txBox="1"/>
            <p:nvPr/>
          </p:nvSpPr>
          <p:spPr>
            <a:xfrm>
              <a:off x="6313573" y="-3627933"/>
              <a:ext cx="2728951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Ny</a:t>
              </a:r>
              <a:r>
                <a:rPr lang="fi-FI" sz="2000" dirty="0"/>
                <a:t> </a:t>
              </a:r>
              <a:r>
                <a:rPr lang="fi-FI" sz="2000" dirty="0" err="1"/>
                <a:t>Ålesund</a:t>
              </a:r>
              <a:endParaRPr lang="en-GB" sz="900" dirty="0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0" r="52958" b="68674"/>
            <a:stretch/>
          </p:blipFill>
          <p:spPr>
            <a:xfrm>
              <a:off x="5987173" y="-2873829"/>
              <a:ext cx="3193879" cy="2439437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408643" y="4348351"/>
            <a:ext cx="1601455" cy="1492585"/>
            <a:chOff x="620512" y="9880773"/>
            <a:chExt cx="3202909" cy="2985170"/>
          </a:xfrm>
        </p:grpSpPr>
        <p:sp>
          <p:nvSpPr>
            <p:cNvPr id="46" name="TextBox 45"/>
            <p:cNvSpPr txBox="1"/>
            <p:nvPr/>
          </p:nvSpPr>
          <p:spPr>
            <a:xfrm>
              <a:off x="1167704" y="9880773"/>
              <a:ext cx="2329997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 err="1"/>
                <a:t>Palaiseau</a:t>
              </a:r>
              <a:endParaRPr lang="en-GB" sz="900" dirty="0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r="52825" b="69533"/>
            <a:stretch/>
          </p:blipFill>
          <p:spPr>
            <a:xfrm>
              <a:off x="620512" y="10485239"/>
              <a:ext cx="3202909" cy="2380704"/>
            </a:xfrm>
            <a:prstGeom prst="rect">
              <a:avLst/>
            </a:prstGeom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4225" r="56938" b="82348"/>
          <a:stretch/>
        </p:blipFill>
        <p:spPr>
          <a:xfrm>
            <a:off x="3168180" y="521136"/>
            <a:ext cx="1099224" cy="1273629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802793" y="309638"/>
            <a:ext cx="1972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3600" b="1" dirty="0" err="1">
                <a:solidFill>
                  <a:schemeClr val="accent1">
                    <a:lumMod val="75000"/>
                  </a:schemeClr>
                </a:solidFill>
              </a:rPr>
              <a:t>Cloud</a:t>
            </a:r>
            <a:r>
              <a:rPr lang="fi-FI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i-FI" sz="3600" b="1" dirty="0" err="1" smtClean="0">
                <a:solidFill>
                  <a:schemeClr val="accent1">
                    <a:lumMod val="75000"/>
                  </a:schemeClr>
                </a:solidFill>
              </a:rPr>
              <a:t>fraction</a:t>
            </a:r>
            <a:endParaRPr lang="en-GB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70450" y="180582"/>
            <a:ext cx="4028543" cy="19841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3" name="TextBox 2"/>
          <p:cNvSpPr txBox="1"/>
          <p:nvPr/>
        </p:nvSpPr>
        <p:spPr>
          <a:xfrm>
            <a:off x="682239" y="1634234"/>
            <a:ext cx="2218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/>
              <a:t>EARTHCARE </a:t>
            </a:r>
            <a:r>
              <a:rPr lang="fi-FI" sz="2000" dirty="0" err="1"/>
              <a:t>C</a:t>
            </a:r>
            <a:r>
              <a:rPr lang="fi-FI" sz="2000" dirty="0" err="1" smtClean="0"/>
              <a:t>al</a:t>
            </a:r>
            <a:r>
              <a:rPr lang="fi-FI" sz="2000" dirty="0" smtClean="0"/>
              <a:t>/</a:t>
            </a:r>
            <a:r>
              <a:rPr lang="fi-FI" sz="2000" dirty="0" err="1" smtClean="0"/>
              <a:t>Val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815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46" y="3000198"/>
            <a:ext cx="2504096" cy="25040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C8671012-C2A3-5CD6-A677-DE9FFB31D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Ground-based</a:t>
            </a:r>
            <a:r>
              <a:rPr lang="fi-FI" dirty="0" smtClean="0"/>
              <a:t> </a:t>
            </a:r>
            <a:r>
              <a:rPr lang="fi-FI" dirty="0" err="1" smtClean="0"/>
              <a:t>cloud</a:t>
            </a:r>
            <a:r>
              <a:rPr lang="fi-FI" dirty="0" smtClean="0"/>
              <a:t> </a:t>
            </a:r>
            <a:r>
              <a:rPr lang="fi-FI" dirty="0" err="1" smtClean="0"/>
              <a:t>profiling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t="4364" r="22320" b="14073"/>
          <a:stretch/>
        </p:blipFill>
        <p:spPr>
          <a:xfrm>
            <a:off x="2080301" y="2903620"/>
            <a:ext cx="1992087" cy="2055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t="25152" r="50847" b="19925"/>
          <a:stretch/>
        </p:blipFill>
        <p:spPr>
          <a:xfrm>
            <a:off x="5774395" y="645553"/>
            <a:ext cx="1553482" cy="2069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3" t="30415" r="34305" b="21631"/>
          <a:stretch/>
        </p:blipFill>
        <p:spPr>
          <a:xfrm>
            <a:off x="9335313" y="3729327"/>
            <a:ext cx="2565046" cy="2503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4" y="650709"/>
            <a:ext cx="2064773" cy="2064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7"/>
          <a:stretch/>
        </p:blipFill>
        <p:spPr>
          <a:xfrm>
            <a:off x="114644" y="2899466"/>
            <a:ext cx="1991013" cy="18301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19535" r="13333"/>
          <a:stretch/>
        </p:blipFill>
        <p:spPr>
          <a:xfrm>
            <a:off x="114644" y="4730705"/>
            <a:ext cx="2339316" cy="19179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14" y="650709"/>
            <a:ext cx="2064774" cy="20647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42" y="3000198"/>
            <a:ext cx="1469606" cy="36544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0"/>
          <a:stretch/>
        </p:blipFill>
        <p:spPr>
          <a:xfrm>
            <a:off x="4522346" y="4755022"/>
            <a:ext cx="2504096" cy="18935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"/>
          <a:stretch/>
        </p:blipFill>
        <p:spPr>
          <a:xfrm>
            <a:off x="4503179" y="635997"/>
            <a:ext cx="1291178" cy="20751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55" y="4958650"/>
            <a:ext cx="1730633" cy="16787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25152" r="21453" b="22982"/>
          <a:stretch/>
        </p:blipFill>
        <p:spPr>
          <a:xfrm>
            <a:off x="7200905" y="657727"/>
            <a:ext cx="1295143" cy="20533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13" y="884920"/>
            <a:ext cx="2565046" cy="28444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68902" y="620688"/>
            <a:ext cx="3119336" cy="58903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9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25" y="1825625"/>
            <a:ext cx="6149751" cy="41036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48</a:t>
            </a:fld>
            <a:endParaRPr lang="fi-FI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25" y="1978025"/>
            <a:ext cx="6149751" cy="4103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7" y="0"/>
            <a:ext cx="779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49</a:t>
            </a:fld>
            <a:endParaRPr lang="fi-FI"/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6" y="0"/>
            <a:ext cx="8569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Ice sublimation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5</a:t>
            </a:fld>
            <a:endParaRPr lang="fi-FI"/>
          </a:p>
        </p:txBody>
      </p:sp>
      <p:sp>
        <p:nvSpPr>
          <p:cNvPr id="6" name="TextBox 5"/>
          <p:cNvSpPr txBox="1"/>
          <p:nvPr/>
        </p:nvSpPr>
        <p:spPr>
          <a:xfrm>
            <a:off x="1774825" y="1557339"/>
            <a:ext cx="2520950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Sublimation zone: </a:t>
            </a:r>
            <a:r>
              <a:rPr lang="en-US" dirty="0">
                <a:solidFill>
                  <a:srgbClr val="FF0000"/>
                </a:solidFill>
              </a:rPr>
              <a:t>gradient in IWC </a:t>
            </a:r>
            <a:r>
              <a:rPr lang="en-US" dirty="0"/>
              <a:t>(calculated from Z)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Clear signature in: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Doppler velocity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Spectral width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Zone is also highly turbulent</a:t>
            </a:r>
          </a:p>
          <a:p>
            <a:pPr>
              <a:defRPr/>
            </a:pPr>
            <a:endParaRPr lang="en-US" dirty="0">
              <a:latin typeface="Arial" charset="0"/>
            </a:endParaRPr>
          </a:p>
          <a:p>
            <a:pPr>
              <a:defRPr/>
            </a:pPr>
            <a:endParaRPr lang="fi-FI" dirty="0">
              <a:latin typeface="Arial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33"/>
          <a:stretch>
            <a:fillRect/>
          </a:stretch>
        </p:blipFill>
        <p:spPr bwMode="auto">
          <a:xfrm>
            <a:off x="5063650" y="836614"/>
            <a:ext cx="5832475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36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50</a:t>
            </a:fld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/>
          <a:stretch/>
        </p:blipFill>
        <p:spPr>
          <a:xfrm>
            <a:off x="4851647" y="330200"/>
            <a:ext cx="7052442" cy="6391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3" r="28854" b="79722"/>
          <a:stretch/>
        </p:blipFill>
        <p:spPr>
          <a:xfrm>
            <a:off x="273215" y="1779399"/>
            <a:ext cx="3382924" cy="253285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488736" y="1779399"/>
            <a:ext cx="12032" cy="3492876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3849073" y="3456969"/>
            <a:ext cx="780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>
                <a:solidFill>
                  <a:schemeClr val="tx2"/>
                </a:solidFill>
              </a:rPr>
              <a:t>height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168" y="330200"/>
            <a:ext cx="3609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 smtClean="0"/>
              <a:t>Boundary</a:t>
            </a:r>
            <a:r>
              <a:rPr lang="fi-FI" sz="2400" dirty="0" smtClean="0"/>
              <a:t> </a:t>
            </a:r>
            <a:r>
              <a:rPr lang="fi-FI" sz="2400" dirty="0" err="1" smtClean="0"/>
              <a:t>layer</a:t>
            </a:r>
            <a:r>
              <a:rPr lang="fi-FI" sz="2400" dirty="0" smtClean="0"/>
              <a:t> </a:t>
            </a:r>
          </a:p>
          <a:p>
            <a:r>
              <a:rPr lang="fi-FI" sz="2400" dirty="0" err="1" smtClean="0"/>
              <a:t>Seasonal</a:t>
            </a:r>
            <a:r>
              <a:rPr lang="fi-FI" sz="2400" dirty="0" smtClean="0"/>
              <a:t> </a:t>
            </a:r>
            <a:r>
              <a:rPr lang="fi-FI" sz="2400" dirty="0" err="1" smtClean="0"/>
              <a:t>composite</a:t>
            </a:r>
            <a:r>
              <a:rPr lang="fi-FI" sz="2400" dirty="0" smtClean="0"/>
              <a:t>:</a:t>
            </a:r>
          </a:p>
          <a:p>
            <a:r>
              <a:rPr lang="fi-FI" sz="2400" dirty="0" err="1" smtClean="0"/>
              <a:t>Juelich</a:t>
            </a:r>
            <a:r>
              <a:rPr lang="fi-FI" sz="2400" dirty="0" smtClean="0"/>
              <a:t>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1433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95400"/>
            <a:ext cx="4486275" cy="4471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6"/>
          <a:stretch/>
        </p:blipFill>
        <p:spPr>
          <a:xfrm>
            <a:off x="8109560" y="3416071"/>
            <a:ext cx="3720985" cy="336219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5672137" y="3531110"/>
            <a:ext cx="2437424" cy="14218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r="29972" b="78889"/>
          <a:stretch/>
        </p:blipFill>
        <p:spPr>
          <a:xfrm>
            <a:off x="4179830" y="38100"/>
            <a:ext cx="1752600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-573"/>
          <a:stretch/>
        </p:blipFill>
        <p:spPr>
          <a:xfrm>
            <a:off x="8109560" y="38100"/>
            <a:ext cx="3657600" cy="3286296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7239000" y="1676400"/>
            <a:ext cx="870560" cy="4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6" t="1112" r="21444"/>
          <a:stretch/>
        </p:blipFill>
        <p:spPr>
          <a:xfrm>
            <a:off x="204831" y="2092270"/>
            <a:ext cx="2997359" cy="4672518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3234715" y="4242055"/>
            <a:ext cx="1184885" cy="7109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59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Multiple</a:t>
            </a:r>
            <a:r>
              <a:rPr lang="fi-FI" dirty="0" smtClean="0"/>
              <a:t> </a:t>
            </a:r>
            <a:r>
              <a:rPr lang="fi-FI" dirty="0" err="1" smtClean="0"/>
              <a:t>metrics</a:t>
            </a:r>
            <a:r>
              <a:rPr lang="fi-FI" dirty="0" smtClean="0"/>
              <a:t> for </a:t>
            </a:r>
            <a:r>
              <a:rPr lang="fi-FI" dirty="0" err="1" smtClean="0"/>
              <a:t>evaluating</a:t>
            </a:r>
            <a:r>
              <a:rPr lang="fi-FI" dirty="0" smtClean="0"/>
              <a:t> </a:t>
            </a:r>
            <a:r>
              <a:rPr lang="fi-FI" dirty="0" err="1" smtClean="0"/>
              <a:t>clouds</a:t>
            </a:r>
            <a:r>
              <a:rPr lang="fi-FI" dirty="0" smtClean="0"/>
              <a:t> in </a:t>
            </a:r>
            <a:r>
              <a:rPr lang="fi-FI" dirty="0" err="1" smtClean="0"/>
              <a:t>models</a:t>
            </a:r>
            <a:endParaRPr lang="fi-FI" dirty="0" smtClean="0"/>
          </a:p>
          <a:p>
            <a:pPr lvl="1"/>
            <a:r>
              <a:rPr lang="fi-FI" dirty="0" err="1" smtClean="0"/>
              <a:t>Cloudnet</a:t>
            </a:r>
            <a:r>
              <a:rPr lang="fi-FI" dirty="0" smtClean="0"/>
              <a:t> is </a:t>
            </a:r>
            <a:r>
              <a:rPr lang="fi-FI" dirty="0" err="1" smtClean="0"/>
              <a:t>implementing</a:t>
            </a:r>
            <a:r>
              <a:rPr lang="fi-FI" dirty="0" smtClean="0"/>
              <a:t> an </a:t>
            </a:r>
            <a:r>
              <a:rPr lang="fi-FI" dirty="0" err="1" smtClean="0"/>
              <a:t>evaluation</a:t>
            </a:r>
            <a:r>
              <a:rPr lang="fi-FI" dirty="0" smtClean="0"/>
              <a:t> </a:t>
            </a:r>
            <a:r>
              <a:rPr lang="fi-FI" dirty="0" err="1" smtClean="0"/>
              <a:t>interface</a:t>
            </a:r>
            <a:endParaRPr lang="fi-FI" dirty="0" smtClean="0"/>
          </a:p>
          <a:p>
            <a:endParaRPr lang="fi-FI" dirty="0" smtClean="0"/>
          </a:p>
          <a:p>
            <a:r>
              <a:rPr lang="fi-FI" dirty="0" err="1" smtClean="0"/>
              <a:t>Large</a:t>
            </a:r>
            <a:r>
              <a:rPr lang="fi-FI" dirty="0" smtClean="0"/>
              <a:t> </a:t>
            </a:r>
            <a:r>
              <a:rPr lang="fi-FI" dirty="0" err="1" smtClean="0"/>
              <a:t>number</a:t>
            </a:r>
            <a:r>
              <a:rPr lang="fi-FI" dirty="0" smtClean="0"/>
              <a:t> of </a:t>
            </a:r>
            <a:r>
              <a:rPr lang="fi-FI" dirty="0" err="1" smtClean="0"/>
              <a:t>cloud</a:t>
            </a:r>
            <a:r>
              <a:rPr lang="fi-FI" dirty="0" smtClean="0"/>
              <a:t> </a:t>
            </a:r>
            <a:r>
              <a:rPr lang="fi-FI" dirty="0" err="1" smtClean="0"/>
              <a:t>profiling</a:t>
            </a:r>
            <a:r>
              <a:rPr lang="fi-FI" dirty="0" smtClean="0"/>
              <a:t> </a:t>
            </a:r>
            <a:r>
              <a:rPr lang="fi-FI" dirty="0" err="1" smtClean="0"/>
              <a:t>stations</a:t>
            </a:r>
            <a:r>
              <a:rPr lang="fi-FI" dirty="0" smtClean="0"/>
              <a:t> in Europe</a:t>
            </a:r>
          </a:p>
          <a:p>
            <a:pPr lvl="1"/>
            <a:r>
              <a:rPr lang="fi-FI" dirty="0" smtClean="0"/>
              <a:t>5+ </a:t>
            </a:r>
            <a:r>
              <a:rPr lang="fi-FI" dirty="0" err="1" smtClean="0"/>
              <a:t>stations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&gt;10 </a:t>
            </a:r>
            <a:r>
              <a:rPr lang="fi-FI" dirty="0" err="1" smtClean="0"/>
              <a:t>years</a:t>
            </a:r>
            <a:r>
              <a:rPr lang="fi-FI" dirty="0" smtClean="0"/>
              <a:t> of data </a:t>
            </a:r>
          </a:p>
          <a:p>
            <a:endParaRPr lang="fi-FI" dirty="0"/>
          </a:p>
          <a:p>
            <a:r>
              <a:rPr lang="fi-FI" dirty="0" smtClean="0"/>
              <a:t>ACTRIS is </a:t>
            </a:r>
            <a:r>
              <a:rPr lang="fi-FI" dirty="0" err="1" smtClean="0"/>
              <a:t>funded</a:t>
            </a:r>
            <a:r>
              <a:rPr lang="fi-FI" dirty="0" smtClean="0"/>
              <a:t> for </a:t>
            </a:r>
            <a:r>
              <a:rPr lang="fi-FI" dirty="0" err="1" smtClean="0"/>
              <a:t>the</a:t>
            </a:r>
            <a:r>
              <a:rPr lang="fi-FI" dirty="0" smtClean="0"/>
              <a:t> long </a:t>
            </a:r>
            <a:r>
              <a:rPr lang="fi-FI" dirty="0" err="1" smtClean="0"/>
              <a:t>term</a:t>
            </a:r>
            <a:endParaRPr lang="fi-FI" dirty="0" smtClean="0"/>
          </a:p>
          <a:p>
            <a:pPr lvl="1"/>
            <a:r>
              <a:rPr lang="fi-FI" dirty="0" err="1" smtClean="0"/>
              <a:t>Opportunities</a:t>
            </a:r>
            <a:r>
              <a:rPr lang="fi-FI" dirty="0" smtClean="0"/>
              <a:t> for </a:t>
            </a:r>
            <a:r>
              <a:rPr lang="fi-FI" dirty="0" err="1" smtClean="0"/>
              <a:t>operational</a:t>
            </a:r>
            <a:r>
              <a:rPr lang="fi-FI" dirty="0" smtClean="0"/>
              <a:t> and </a:t>
            </a:r>
            <a:r>
              <a:rPr lang="fi-FI" dirty="0" err="1" smtClean="0"/>
              <a:t>project-based</a:t>
            </a:r>
            <a:r>
              <a:rPr lang="fi-FI" dirty="0" smtClean="0"/>
              <a:t> </a:t>
            </a:r>
            <a:r>
              <a:rPr lang="fi-FI" dirty="0" err="1" smtClean="0"/>
              <a:t>support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006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7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7904164" y="214313"/>
            <a:ext cx="2541587" cy="19875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fi-FI" sz="4000"/>
              <a:t/>
            </a:r>
            <a:br>
              <a:rPr lang="en-GB" altLang="fi-FI" sz="4000"/>
            </a:br>
            <a:r>
              <a:rPr lang="en-GB" altLang="fi-FI" sz="4000"/>
              <a:t/>
            </a:r>
            <a:br>
              <a:rPr lang="en-GB" altLang="fi-FI" sz="4000"/>
            </a:br>
            <a:r>
              <a:rPr lang="en-GB" altLang="fi-FI" sz="4000" i="1"/>
              <a:t>Level 2a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233363"/>
            <a:ext cx="56419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Oval 3"/>
          <p:cNvSpPr>
            <a:spLocks noChangeArrowheads="1"/>
          </p:cNvSpPr>
          <p:nvPr/>
        </p:nvSpPr>
        <p:spPr bwMode="auto">
          <a:xfrm>
            <a:off x="4160838" y="1512888"/>
            <a:ext cx="1014412" cy="620712"/>
          </a:xfrm>
          <a:prstGeom prst="ellipse">
            <a:avLst/>
          </a:prstGeom>
          <a:noFill/>
          <a:ln w="2556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  <p:sp>
        <p:nvSpPr>
          <p:cNvPr id="2150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57376" y="2935289"/>
            <a:ext cx="8647113" cy="1214437"/>
          </a:xfrm>
        </p:spPr>
        <p:txBody>
          <a:bodyPr/>
          <a:lstStyle/>
          <a:p>
            <a:pPr marL="336550" indent="-336550">
              <a:buFont typeface="Verdana" panose="020B060403050404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/>
              <a:t>Liquid water content (+errors) on observational grid</a:t>
            </a:r>
          </a:p>
          <a:p>
            <a:pPr marL="736600" lvl="1" indent="-279400">
              <a:buClr>
                <a:srgbClr val="CC0000"/>
              </a:buClr>
              <a:buFont typeface="Comic Sans MS" panose="030F0702030302020204" pitchFamily="66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>
                <a:latin typeface="Comic Sans MS" panose="030F0702030302020204" pitchFamily="66" charset="0"/>
              </a:rPr>
              <a:t>“Scaled adiabatic” method (LWP +</a:t>
            </a:r>
            <a:r>
              <a:rPr lang="en-GB" altLang="fi-FI" i="1" smtClean="0">
                <a:latin typeface="Comic Sans MS" panose="030F0702030302020204" pitchFamily="66" charset="0"/>
              </a:rPr>
              <a:t>T</a:t>
            </a:r>
            <a:r>
              <a:rPr lang="en-GB" altLang="fi-FI" smtClean="0">
                <a:latin typeface="Comic Sans MS" panose="030F0702030302020204" pitchFamily="66" charset="0"/>
              </a:rPr>
              <a:t> + liquid cloud boundaries)</a:t>
            </a:r>
          </a:p>
        </p:txBody>
      </p:sp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2542"/>
          <a:stretch>
            <a:fillRect/>
          </a:stretch>
        </p:blipFill>
        <p:spPr bwMode="auto">
          <a:xfrm>
            <a:off x="7880351" y="377825"/>
            <a:ext cx="2517775" cy="108585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58" b="254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8393114" y="4005264"/>
            <a:ext cx="2149475" cy="265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DejaVu Sans"/>
                <a:cs typeface="DejaVu Sans"/>
              </a:defRPr>
            </a:lvl1pPr>
            <a:lvl2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CC0000"/>
                </a:solidFill>
                <a:latin typeface="Comic Sans MS" panose="030F0702030302020204" pitchFamily="66" charset="0"/>
                <a:ea typeface="DejaVu Sans"/>
                <a:cs typeface="DejaVu Sans"/>
              </a:defRPr>
            </a:lvl2pPr>
            <a:lvl3pPr eaLnBrk="0" hangingPunct="0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i="1">
                <a:solidFill>
                  <a:srgbClr val="006600"/>
                </a:solidFill>
                <a:latin typeface="Verdana" panose="020B0604030504040204" pitchFamily="34" charset="0"/>
                <a:ea typeface="DejaVu Sans"/>
                <a:cs typeface="DejaVu Sans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9pPr>
          </a:lstStyle>
          <a:p>
            <a:pPr eaLnBrk="1" hangingPunct="1">
              <a:spcBef>
                <a:spcPts val="400"/>
              </a:spcBef>
            </a:pPr>
            <a:r>
              <a:rPr lang="en-GB" altLang="fi-FI" sz="1600" i="1">
                <a:solidFill>
                  <a:srgbClr val="006600"/>
                </a:solidFill>
              </a:rPr>
              <a:t>Reflectivity contains sporadic drizzle: not well related to LWC</a:t>
            </a:r>
          </a:p>
          <a:p>
            <a:pPr eaLnBrk="1" hangingPunct="1">
              <a:spcBef>
                <a:spcPts val="400"/>
              </a:spcBef>
            </a:pPr>
            <a:endParaRPr lang="en-GB" altLang="fi-FI" sz="1600" i="1">
              <a:solidFill>
                <a:srgbClr val="006600"/>
              </a:solidFill>
            </a:endParaRPr>
          </a:p>
          <a:p>
            <a:pPr eaLnBrk="1" hangingPunct="1">
              <a:spcBef>
                <a:spcPts val="400"/>
              </a:spcBef>
            </a:pPr>
            <a:r>
              <a:rPr lang="en-GB" altLang="fi-FI" sz="1600" i="1">
                <a:solidFill>
                  <a:srgbClr val="006600"/>
                </a:solidFill>
              </a:rPr>
              <a:t>LWC assumed constant or increasing with height has little effect on statistics</a:t>
            </a:r>
          </a:p>
        </p:txBody>
      </p:sp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5"/>
          <a:stretch>
            <a:fillRect/>
          </a:stretch>
        </p:blipFill>
        <p:spPr bwMode="auto">
          <a:xfrm>
            <a:off x="1611314" y="5092700"/>
            <a:ext cx="6778625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60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4" y="3754439"/>
            <a:ext cx="6764337" cy="15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285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32" name="AutoShape 20"/>
          <p:cNvSpPr>
            <a:spLocks noChangeArrowheads="1"/>
          </p:cNvSpPr>
          <p:nvPr/>
        </p:nvSpPr>
        <p:spPr bwMode="auto">
          <a:xfrm rot="5400000">
            <a:off x="4508500" y="3608293"/>
            <a:ext cx="1905000" cy="1097994"/>
          </a:xfrm>
          <a:prstGeom prst="rtTriangl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1210" y="905669"/>
            <a:ext cx="8229600" cy="467995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Method of Albrecht </a:t>
            </a:r>
            <a:r>
              <a:rPr lang="en-GB" altLang="en-US" i="1" dirty="0"/>
              <a:t>et al.</a:t>
            </a:r>
            <a:r>
              <a:rPr lang="en-GB" altLang="en-US" dirty="0"/>
              <a:t> (1990), Boers </a:t>
            </a:r>
            <a:r>
              <a:rPr lang="en-GB" altLang="en-US" i="1" dirty="0"/>
              <a:t>et al.</a:t>
            </a:r>
            <a:r>
              <a:rPr lang="en-GB" altLang="en-US" dirty="0"/>
              <a:t> </a:t>
            </a:r>
            <a:r>
              <a:rPr lang="en-GB" altLang="en-US" dirty="0">
                <a:sym typeface="Wingdings" panose="05000000000000000000" pitchFamily="2" charset="2"/>
              </a:rPr>
              <a:t>(</a:t>
            </a:r>
            <a:r>
              <a:rPr lang="en-GB" altLang="en-US" dirty="0"/>
              <a:t>2000) </a:t>
            </a:r>
          </a:p>
          <a:p>
            <a:pPr lvl="1"/>
            <a:r>
              <a:rPr lang="en-GB" altLang="en-US" dirty="0"/>
              <a:t>Use </a:t>
            </a:r>
            <a:r>
              <a:rPr lang="en-GB" altLang="en-US" dirty="0" err="1"/>
              <a:t>lidar</a:t>
            </a:r>
            <a:r>
              <a:rPr lang="en-GB" altLang="en-US" dirty="0"/>
              <a:t>/radar to determine cloud boundaries</a:t>
            </a:r>
          </a:p>
          <a:p>
            <a:pPr lvl="1"/>
            <a:r>
              <a:rPr lang="en-GB" altLang="en-US" dirty="0"/>
              <a:t>Assume linear increase of LWC with height</a:t>
            </a:r>
          </a:p>
          <a:p>
            <a:pPr lvl="1"/>
            <a:r>
              <a:rPr lang="en-GB" altLang="en-US" dirty="0"/>
              <a:t>Scale LWC profile to match LWP from radiometers</a:t>
            </a:r>
          </a:p>
        </p:txBody>
      </p:sp>
      <p:sp>
        <p:nvSpPr>
          <p:cNvPr id="474119" name="Line 7"/>
          <p:cNvSpPr>
            <a:spLocks noChangeShapeType="1"/>
          </p:cNvSpPr>
          <p:nvPr/>
        </p:nvSpPr>
        <p:spPr bwMode="auto">
          <a:xfrm flipH="1">
            <a:off x="4876800" y="2780928"/>
            <a:ext cx="6350" cy="3027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4120" name="Line 8"/>
          <p:cNvSpPr>
            <a:spLocks noChangeShapeType="1"/>
          </p:cNvSpPr>
          <p:nvPr/>
        </p:nvSpPr>
        <p:spPr bwMode="auto">
          <a:xfrm flipH="1">
            <a:off x="4889501" y="5800354"/>
            <a:ext cx="2062163" cy="7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4121" name="Line 9"/>
          <p:cNvSpPr>
            <a:spLocks noChangeShapeType="1"/>
          </p:cNvSpPr>
          <p:nvPr/>
        </p:nvSpPr>
        <p:spPr bwMode="auto">
          <a:xfrm flipH="1">
            <a:off x="4876801" y="3215904"/>
            <a:ext cx="1165225" cy="1895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4123" name="Line 11"/>
          <p:cNvSpPr>
            <a:spLocks noChangeShapeType="1"/>
          </p:cNvSpPr>
          <p:nvPr/>
        </p:nvSpPr>
        <p:spPr bwMode="auto">
          <a:xfrm flipH="1">
            <a:off x="4878388" y="3233365"/>
            <a:ext cx="1625600" cy="18796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4124" name="Line 12"/>
          <p:cNvSpPr>
            <a:spLocks noChangeShapeType="1"/>
          </p:cNvSpPr>
          <p:nvPr/>
        </p:nvSpPr>
        <p:spPr bwMode="auto">
          <a:xfrm flipH="1">
            <a:off x="4878388" y="3204790"/>
            <a:ext cx="736600" cy="19050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4125" name="Line 13"/>
          <p:cNvSpPr>
            <a:spLocks noChangeShapeType="1"/>
          </p:cNvSpPr>
          <p:nvPr/>
        </p:nvSpPr>
        <p:spPr bwMode="auto">
          <a:xfrm flipH="1">
            <a:off x="3962400" y="3204790"/>
            <a:ext cx="2895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4127" name="Line 15"/>
          <p:cNvSpPr>
            <a:spLocks noChangeShapeType="1"/>
          </p:cNvSpPr>
          <p:nvPr/>
        </p:nvSpPr>
        <p:spPr bwMode="auto">
          <a:xfrm flipH="1">
            <a:off x="3962400" y="5109790"/>
            <a:ext cx="2895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4128" name="Text Box 16"/>
          <p:cNvSpPr txBox="1">
            <a:spLocks noChangeArrowheads="1"/>
          </p:cNvSpPr>
          <p:nvPr/>
        </p:nvSpPr>
        <p:spPr bwMode="auto">
          <a:xfrm>
            <a:off x="5508626" y="5833690"/>
            <a:ext cx="7476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GB" altLang="en-US" sz="2000">
                <a:latin typeface="Verdana" panose="020B0604030504040204" pitchFamily="34" charset="0"/>
              </a:rPr>
              <a:t>LWC</a:t>
            </a:r>
            <a:endParaRPr lang="en-US" altLang="en-US" sz="2000">
              <a:latin typeface="Verdana" panose="020B0604030504040204" pitchFamily="34" charset="0"/>
            </a:endParaRPr>
          </a:p>
        </p:txBody>
      </p:sp>
      <p:sp>
        <p:nvSpPr>
          <p:cNvPr id="474129" name="Text Box 17"/>
          <p:cNvSpPr txBox="1">
            <a:spLocks noChangeArrowheads="1"/>
          </p:cNvSpPr>
          <p:nvPr/>
        </p:nvSpPr>
        <p:spPr bwMode="auto">
          <a:xfrm rot="16200000">
            <a:off x="4139064" y="3813567"/>
            <a:ext cx="10230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GB" altLang="en-US" sz="2000">
                <a:latin typeface="Verdana" panose="020B0604030504040204" pitchFamily="34" charset="0"/>
              </a:rPr>
              <a:t>Height</a:t>
            </a:r>
            <a:endParaRPr lang="en-US" altLang="en-US" sz="2000">
              <a:latin typeface="Verdana" panose="020B0604030504040204" pitchFamily="34" charset="0"/>
            </a:endParaRPr>
          </a:p>
        </p:txBody>
      </p:sp>
      <p:sp>
        <p:nvSpPr>
          <p:cNvPr id="474130" name="Text Box 18"/>
          <p:cNvSpPr txBox="1">
            <a:spLocks noChangeArrowheads="1"/>
          </p:cNvSpPr>
          <p:nvPr/>
        </p:nvSpPr>
        <p:spPr bwMode="auto">
          <a:xfrm>
            <a:off x="2031241" y="4741491"/>
            <a:ext cx="160172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altLang="en-US" sz="2000">
                <a:latin typeface="Verdana" panose="020B0604030504040204" pitchFamily="34" charset="0"/>
              </a:rPr>
              <a:t>Cloud base</a:t>
            </a:r>
          </a:p>
          <a:p>
            <a:pPr algn="ctr">
              <a:spcBef>
                <a:spcPct val="20000"/>
              </a:spcBef>
            </a:pPr>
            <a:r>
              <a:rPr lang="en-GB" altLang="en-US" sz="2000">
                <a:latin typeface="Verdana" panose="020B0604030504040204" pitchFamily="34" charset="0"/>
              </a:rPr>
              <a:t>(lidar)</a:t>
            </a:r>
            <a:endParaRPr lang="en-US" altLang="en-US" sz="2000">
              <a:latin typeface="Verdana" panose="020B0604030504040204" pitchFamily="34" charset="0"/>
            </a:endParaRPr>
          </a:p>
        </p:txBody>
      </p:sp>
      <p:sp>
        <p:nvSpPr>
          <p:cNvPr id="474131" name="Text Box 19"/>
          <p:cNvSpPr txBox="1">
            <a:spLocks noChangeArrowheads="1"/>
          </p:cNvSpPr>
          <p:nvPr/>
        </p:nvSpPr>
        <p:spPr bwMode="auto">
          <a:xfrm>
            <a:off x="2103128" y="2849191"/>
            <a:ext cx="15087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altLang="en-US" sz="2000">
                <a:latin typeface="Verdana" panose="020B0604030504040204" pitchFamily="34" charset="0"/>
              </a:rPr>
              <a:t>Cloud top </a:t>
            </a:r>
          </a:p>
          <a:p>
            <a:pPr algn="ctr">
              <a:spcBef>
                <a:spcPct val="20000"/>
              </a:spcBef>
            </a:pPr>
            <a:r>
              <a:rPr lang="en-GB" altLang="en-US" sz="2000">
                <a:latin typeface="Verdana" panose="020B0604030504040204" pitchFamily="34" charset="0"/>
              </a:rPr>
              <a:t>(radar)</a:t>
            </a:r>
            <a:endParaRPr lang="en-US" altLang="en-US" sz="2000">
              <a:latin typeface="Verdana" panose="020B0604030504040204" pitchFamily="34" charset="0"/>
            </a:endParaRPr>
          </a:p>
        </p:txBody>
      </p:sp>
      <p:grpSp>
        <p:nvGrpSpPr>
          <p:cNvPr id="474139" name="Group 27"/>
          <p:cNvGrpSpPr>
            <a:grpSpLocks/>
          </p:cNvGrpSpPr>
          <p:nvPr/>
        </p:nvGrpSpPr>
        <p:grpSpPr bwMode="auto">
          <a:xfrm>
            <a:off x="7470778" y="3095253"/>
            <a:ext cx="1966913" cy="2159000"/>
            <a:chOff x="3746" y="2267"/>
            <a:chExt cx="1239" cy="1360"/>
          </a:xfrm>
        </p:grpSpPr>
        <p:grpSp>
          <p:nvGrpSpPr>
            <p:cNvPr id="474137" name="Group 25"/>
            <p:cNvGrpSpPr>
              <a:grpSpLocks/>
            </p:cNvGrpSpPr>
            <p:nvPr/>
          </p:nvGrpSpPr>
          <p:grpSpPr bwMode="auto">
            <a:xfrm>
              <a:off x="3746" y="2267"/>
              <a:ext cx="547" cy="1360"/>
              <a:chOff x="3740" y="2153"/>
              <a:chExt cx="547" cy="1360"/>
            </a:xfrm>
          </p:grpSpPr>
          <p:sp>
            <p:nvSpPr>
              <p:cNvPr id="474133" name="Line 21"/>
              <p:cNvSpPr>
                <a:spLocks noChangeShapeType="1"/>
              </p:cNvSpPr>
              <p:nvPr/>
            </p:nvSpPr>
            <p:spPr bwMode="auto">
              <a:xfrm flipH="1">
                <a:off x="3741" y="2607"/>
                <a:ext cx="546" cy="0"/>
              </a:xfrm>
              <a:prstGeom prst="line">
                <a:avLst/>
              </a:prstGeom>
              <a:noFill/>
              <a:ln w="31750">
                <a:solidFill>
                  <a:schemeClr val="accent2"/>
                </a:solidFill>
                <a:prstDash val="dash"/>
                <a:round/>
                <a:headEnd type="none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4134" name="Line 22"/>
              <p:cNvSpPr>
                <a:spLocks noChangeShapeType="1"/>
              </p:cNvSpPr>
              <p:nvPr/>
            </p:nvSpPr>
            <p:spPr bwMode="auto">
              <a:xfrm flipH="1">
                <a:off x="3740" y="2153"/>
                <a:ext cx="546" cy="0"/>
              </a:xfrm>
              <a:prstGeom prst="line">
                <a:avLst/>
              </a:prstGeom>
              <a:noFill/>
              <a:ln w="31750">
                <a:solidFill>
                  <a:schemeClr val="accent2"/>
                </a:solidFill>
                <a:prstDash val="dash"/>
                <a:round/>
                <a:headEnd type="none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4135" name="Line 23"/>
              <p:cNvSpPr>
                <a:spLocks noChangeShapeType="1"/>
              </p:cNvSpPr>
              <p:nvPr/>
            </p:nvSpPr>
            <p:spPr bwMode="auto">
              <a:xfrm flipH="1">
                <a:off x="3740" y="3060"/>
                <a:ext cx="546" cy="0"/>
              </a:xfrm>
              <a:prstGeom prst="line">
                <a:avLst/>
              </a:prstGeom>
              <a:noFill/>
              <a:ln w="31750">
                <a:solidFill>
                  <a:schemeClr val="accent2"/>
                </a:solidFill>
                <a:prstDash val="dash"/>
                <a:round/>
                <a:headEnd type="none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4136" name="Line 24"/>
              <p:cNvSpPr>
                <a:spLocks noChangeShapeType="1"/>
              </p:cNvSpPr>
              <p:nvPr/>
            </p:nvSpPr>
            <p:spPr bwMode="auto">
              <a:xfrm flipH="1">
                <a:off x="3740" y="3513"/>
                <a:ext cx="546" cy="0"/>
              </a:xfrm>
              <a:prstGeom prst="line">
                <a:avLst/>
              </a:prstGeom>
              <a:noFill/>
              <a:ln w="31750">
                <a:solidFill>
                  <a:schemeClr val="accent2"/>
                </a:solidFill>
                <a:prstDash val="dash"/>
                <a:round/>
                <a:headEnd type="none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74138" name="Text Box 26"/>
            <p:cNvSpPr txBox="1">
              <a:spLocks noChangeArrowheads="1"/>
            </p:cNvSpPr>
            <p:nvPr/>
          </p:nvSpPr>
          <p:spPr bwMode="auto">
            <a:xfrm>
              <a:off x="4393" y="2737"/>
              <a:ext cx="592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GB" altLang="en-US" sz="2000">
                  <a:solidFill>
                    <a:schemeClr val="accent2"/>
                  </a:solidFill>
                  <a:latin typeface="Verdana" panose="020B0604030504040204" pitchFamily="34" charset="0"/>
                </a:rPr>
                <a:t>Model</a:t>
              </a:r>
            </a:p>
            <a:p>
              <a:pPr algn="ctr">
                <a:spcBef>
                  <a:spcPct val="20000"/>
                </a:spcBef>
              </a:pPr>
              <a:r>
                <a:rPr lang="en-GB" altLang="en-US" sz="2000">
                  <a:solidFill>
                    <a:schemeClr val="accent2"/>
                  </a:solidFill>
                  <a:latin typeface="Verdana" panose="020B0604030504040204" pitchFamily="34" charset="0"/>
                </a:rPr>
                <a:t>levels</a:t>
              </a:r>
              <a:endParaRPr lang="en-US" altLang="en-US" sz="2000">
                <a:solidFill>
                  <a:schemeClr val="accent2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842770" y="80170"/>
            <a:ext cx="3717726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en-US" kern="0" dirty="0"/>
              <a:t>Liquid water content</a:t>
            </a:r>
          </a:p>
        </p:txBody>
      </p:sp>
    </p:spTree>
    <p:extLst>
      <p:ext uri="{BB962C8B-B14F-4D97-AF65-F5344CB8AC3E}">
        <p14:creationId xmlns:p14="http://schemas.microsoft.com/office/powerpoint/2010/main" val="260974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altLang="en-US"/>
              <a:t>LWC not retrieved in rain</a:t>
            </a:r>
          </a:p>
        </p:txBody>
      </p:sp>
      <p:pic>
        <p:nvPicPr>
          <p:cNvPr id="477188" name="Picture 4" descr="20031010_chilbolton_lw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6" b="7315"/>
          <a:stretch>
            <a:fillRect/>
          </a:stretch>
        </p:blipFill>
        <p:spPr bwMode="auto">
          <a:xfrm>
            <a:off x="1666875" y="1619251"/>
            <a:ext cx="7429500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7189" name="Picture 5" descr="20031010_chilbolton_lwc_retrieval_sta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3"/>
          <a:stretch>
            <a:fillRect/>
          </a:stretch>
        </p:blipFill>
        <p:spPr bwMode="auto">
          <a:xfrm>
            <a:off x="1666875" y="4227513"/>
            <a:ext cx="98107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42770" y="80170"/>
            <a:ext cx="3717726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en-US" kern="0" dirty="0"/>
              <a:t>Liquid water content</a:t>
            </a:r>
          </a:p>
        </p:txBody>
      </p:sp>
    </p:spTree>
    <p:extLst>
      <p:ext uri="{BB962C8B-B14F-4D97-AF65-F5344CB8AC3E}">
        <p14:creationId xmlns:p14="http://schemas.microsoft.com/office/powerpoint/2010/main" val="290983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42770" y="80170"/>
            <a:ext cx="3717726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en-US" kern="0"/>
              <a:t>Liquid water content</a:t>
            </a:r>
            <a:endParaRPr lang="en-GB" altLang="en-US" kern="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0" y="531223"/>
            <a:ext cx="11121508" cy="6235337"/>
          </a:xfrm>
        </p:spPr>
      </p:pic>
      <p:sp>
        <p:nvSpPr>
          <p:cNvPr id="8" name="Rectangle 7"/>
          <p:cNvSpPr/>
          <p:nvPr/>
        </p:nvSpPr>
        <p:spPr>
          <a:xfrm>
            <a:off x="504000" y="650082"/>
            <a:ext cx="3197143" cy="150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43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"/>
          <a:stretch/>
        </p:blipFill>
        <p:spPr>
          <a:xfrm>
            <a:off x="443040" y="548638"/>
            <a:ext cx="11001010" cy="617002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42770" y="80170"/>
            <a:ext cx="3717726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en-US" kern="0"/>
              <a:t>Liquid water content</a:t>
            </a:r>
            <a:endParaRPr lang="en-GB" altLang="en-US" kern="0" dirty="0"/>
          </a:p>
        </p:txBody>
      </p:sp>
      <p:sp>
        <p:nvSpPr>
          <p:cNvPr id="8" name="Rectangle 7"/>
          <p:cNvSpPr/>
          <p:nvPr/>
        </p:nvSpPr>
        <p:spPr>
          <a:xfrm>
            <a:off x="504000" y="650082"/>
            <a:ext cx="3197143" cy="150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4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417771"/>
            <a:ext cx="11182793" cy="630089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42770" y="80170"/>
            <a:ext cx="3717726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en-US" kern="0"/>
              <a:t>Liquid water content</a:t>
            </a:r>
            <a:endParaRPr lang="en-GB" altLang="en-US" kern="0" dirty="0"/>
          </a:p>
        </p:txBody>
      </p:sp>
      <p:sp>
        <p:nvSpPr>
          <p:cNvPr id="8" name="Rectangle 7"/>
          <p:cNvSpPr/>
          <p:nvPr/>
        </p:nvSpPr>
        <p:spPr>
          <a:xfrm>
            <a:off x="504000" y="650082"/>
            <a:ext cx="3197143" cy="150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97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Ice sublimation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6</a:t>
            </a:fld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96" y="1038428"/>
            <a:ext cx="5531427" cy="319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07" y="4624700"/>
            <a:ext cx="479901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45897" y="4380850"/>
            <a:ext cx="67691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Calibri" panose="020F0502020204030204" pitchFamily="34" charset="0"/>
              </a:rPr>
              <a:t>Reasons for discrepancy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Vertical resolution?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Calibri" panose="020F0502020204030204" pitchFamily="34" charset="0"/>
              </a:rPr>
              <a:t>Ice microphysics?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Calibri" panose="020F0502020204030204" pitchFamily="34" charset="0"/>
              </a:rPr>
              <a:t>Relative humidity?</a:t>
            </a:r>
          </a:p>
        </p:txBody>
      </p:sp>
    </p:spTree>
    <p:extLst>
      <p:ext uri="{BB962C8B-B14F-4D97-AF65-F5344CB8AC3E}">
        <p14:creationId xmlns:p14="http://schemas.microsoft.com/office/powerpoint/2010/main" val="13862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7904164" y="214313"/>
            <a:ext cx="2541587" cy="19875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fi-FI" sz="4000"/>
              <a:t/>
            </a:r>
            <a:br>
              <a:rPr lang="en-GB" altLang="fi-FI" sz="4000"/>
            </a:br>
            <a:r>
              <a:rPr lang="en-GB" altLang="fi-FI" sz="4000"/>
              <a:t/>
            </a:r>
            <a:br>
              <a:rPr lang="en-GB" altLang="fi-FI" sz="4000"/>
            </a:br>
            <a:r>
              <a:rPr lang="en-GB" altLang="fi-FI" sz="4000" i="1"/>
              <a:t>Level 2a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233363"/>
            <a:ext cx="56419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Oval 3"/>
          <p:cNvSpPr>
            <a:spLocks noChangeArrowheads="1"/>
          </p:cNvSpPr>
          <p:nvPr/>
        </p:nvSpPr>
        <p:spPr bwMode="auto">
          <a:xfrm>
            <a:off x="4160838" y="690564"/>
            <a:ext cx="1014412" cy="2141537"/>
          </a:xfrm>
          <a:prstGeom prst="ellipse">
            <a:avLst/>
          </a:prstGeom>
          <a:noFill/>
          <a:ln w="2556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57376" y="2935289"/>
            <a:ext cx="8647113" cy="3482975"/>
          </a:xfrm>
        </p:spPr>
        <p:txBody>
          <a:bodyPr/>
          <a:lstStyle/>
          <a:p>
            <a:pPr marL="336550" indent="-336550">
              <a:buFont typeface="Verdana" panose="020B060403050404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/>
              <a:t>Cloud products on observational grid</a:t>
            </a:r>
          </a:p>
          <a:p>
            <a:pPr marL="736600" lvl="1" indent="-279400">
              <a:buClr>
                <a:srgbClr val="CC0000"/>
              </a:buClr>
              <a:buFont typeface="Comic Sans MS" panose="030F0702030302020204" pitchFamily="66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>
                <a:latin typeface="Comic Sans MS" panose="030F0702030302020204" pitchFamily="66" charset="0"/>
              </a:rPr>
              <a:t>Includes both simple and complicated algorithms</a:t>
            </a:r>
          </a:p>
          <a:p>
            <a:pPr marL="736600" lvl="1" indent="-279400">
              <a:buClr>
                <a:srgbClr val="CC0000"/>
              </a:buClr>
              <a:buFont typeface="Comic Sans MS" panose="030F0702030302020204" pitchFamily="66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>
                <a:latin typeface="Comic Sans MS" panose="030F0702030302020204" pitchFamily="66" charset="0"/>
              </a:rPr>
              <a:t>Radar-lidar IWC (Donovan et al. 2000) is accurate but only works in the 10% of ice clouds detected by lidar</a:t>
            </a:r>
          </a:p>
          <a:p>
            <a:pPr marL="736600" lvl="1" indent="-279400">
              <a:buClr>
                <a:srgbClr val="CC0000"/>
              </a:buClr>
              <a:buFont typeface="Comic Sans MS" panose="030F0702030302020204" pitchFamily="66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fi-FI" smtClean="0">
                <a:latin typeface="Comic Sans MS" panose="030F0702030302020204" pitchFamily="66" charset="0"/>
              </a:rPr>
              <a:t>IWC from Z and </a:t>
            </a:r>
            <a:r>
              <a:rPr lang="en-GB" altLang="fi-FI" i="1" smtClean="0">
                <a:latin typeface="Comic Sans MS" panose="030F0702030302020204" pitchFamily="66" charset="0"/>
              </a:rPr>
              <a:t>T</a:t>
            </a:r>
            <a:r>
              <a:rPr lang="en-GB" altLang="fi-FI" smtClean="0">
                <a:latin typeface="Comic Sans MS" panose="030F0702030302020204" pitchFamily="66" charset="0"/>
              </a:rPr>
              <a:t>  (Hogan et al. 2006) works almost all the time; comparison to radar-lidar method shows appreciable random error but low bias: use this to evaluate models</a:t>
            </a:r>
          </a:p>
        </p:txBody>
      </p:sp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2542"/>
          <a:stretch>
            <a:fillRect/>
          </a:stretch>
        </p:blipFill>
        <p:spPr bwMode="auto">
          <a:xfrm>
            <a:off x="7880351" y="377825"/>
            <a:ext cx="2517775" cy="108585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58" b="254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615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7904164" y="214313"/>
            <a:ext cx="2541587" cy="19875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 i="1"/>
              <a:t>Level 2a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233363"/>
            <a:ext cx="56419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Oval 3"/>
          <p:cNvSpPr>
            <a:spLocks noChangeArrowheads="1"/>
          </p:cNvSpPr>
          <p:nvPr/>
        </p:nvSpPr>
        <p:spPr bwMode="auto">
          <a:xfrm>
            <a:off x="4160838" y="1117601"/>
            <a:ext cx="1014412" cy="620713"/>
          </a:xfrm>
          <a:prstGeom prst="ellipse">
            <a:avLst/>
          </a:prstGeom>
          <a:noFill/>
          <a:ln w="2556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en-US"/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662363"/>
            <a:ext cx="672623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57376" y="2935289"/>
            <a:ext cx="8647113" cy="1214437"/>
          </a:xfrm>
        </p:spPr>
        <p:txBody>
          <a:bodyPr/>
          <a:lstStyle/>
          <a:p>
            <a:pPr marL="336550" indent="-336550">
              <a:buFont typeface="Verdana" panose="020B060403050404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en-US" dirty="0" smtClean="0"/>
              <a:t>Ice water content (+errors) on observational grid</a:t>
            </a:r>
          </a:p>
          <a:p>
            <a:pPr lvl="1">
              <a:buClr>
                <a:srgbClr val="00206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en-US" dirty="0" smtClean="0"/>
              <a:t>IWC from Z and temperature (Hogan et al., JAMC, 2006)</a:t>
            </a:r>
          </a:p>
        </p:txBody>
      </p:sp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2542"/>
          <a:stretch>
            <a:fillRect/>
          </a:stretch>
        </p:blipFill>
        <p:spPr bwMode="auto">
          <a:xfrm>
            <a:off x="7880351" y="377825"/>
            <a:ext cx="2517775" cy="108585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58" b="254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0" name="Text Box 7"/>
          <p:cNvSpPr txBox="1">
            <a:spLocks noChangeArrowheads="1"/>
          </p:cNvSpPr>
          <p:nvPr/>
        </p:nvSpPr>
        <p:spPr bwMode="auto">
          <a:xfrm>
            <a:off x="8393114" y="3895725"/>
            <a:ext cx="2111375" cy="216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9pPr>
          </a:lstStyle>
          <a:p>
            <a:pPr eaLnBrk="1" hangingPunct="1">
              <a:spcBef>
                <a:spcPts val="400"/>
              </a:spcBef>
            </a:pPr>
            <a:r>
              <a:rPr lang="en-GB" altLang="en-US" sz="1600" i="1" dirty="0">
                <a:solidFill>
                  <a:srgbClr val="006600"/>
                </a:solidFill>
                <a:latin typeface="Verdana" panose="020B0604030504040204" pitchFamily="34" charset="0"/>
              </a:rPr>
              <a:t>Note larger error above melting-layer due to uncertain attenuation</a:t>
            </a:r>
          </a:p>
          <a:p>
            <a:pPr eaLnBrk="1" hangingPunct="1">
              <a:spcBef>
                <a:spcPts val="400"/>
              </a:spcBef>
            </a:pPr>
            <a:endParaRPr lang="en-GB" altLang="en-US" sz="1600" i="1" dirty="0">
              <a:solidFill>
                <a:srgbClr val="0066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ts val="400"/>
              </a:spcBef>
            </a:pPr>
            <a:r>
              <a:rPr lang="en-GB" altLang="en-US" sz="1600" i="1" dirty="0">
                <a:solidFill>
                  <a:srgbClr val="006600"/>
                </a:solidFill>
                <a:latin typeface="Verdana" panose="020B0604030504040204" pitchFamily="34" charset="0"/>
              </a:rPr>
              <a:t>IWC not reported if rain at ground</a:t>
            </a:r>
          </a:p>
        </p:txBody>
      </p:sp>
    </p:spTree>
    <p:extLst>
      <p:ext uri="{BB962C8B-B14F-4D97-AF65-F5344CB8AC3E}">
        <p14:creationId xmlns:p14="http://schemas.microsoft.com/office/powerpoint/2010/main" val="4079313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1" y="1498623"/>
            <a:ext cx="5997553" cy="5359377"/>
          </a:xfrm>
          <a:prstGeom prst="rect">
            <a:avLst/>
          </a:prstGeom>
        </p:spPr>
      </p:pic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7392144" y="112789"/>
            <a:ext cx="3275856" cy="569912"/>
          </a:xfrm>
        </p:spPr>
        <p:txBody>
          <a:bodyPr>
            <a:normAutofit fontScale="90000"/>
          </a:bodyPr>
          <a:lstStyle/>
          <a:p>
            <a:r>
              <a:rPr lang="en-GB" altLang="en-US" dirty="0" smtClean="0"/>
              <a:t>Ice </a:t>
            </a:r>
            <a:r>
              <a:rPr lang="en-GB" altLang="en-US" dirty="0"/>
              <a:t>water content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1544" y="919262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Method of </a:t>
            </a:r>
            <a:r>
              <a:rPr lang="en-GB" altLang="en-US" dirty="0" smtClean="0"/>
              <a:t>Hogan </a:t>
            </a:r>
            <a:r>
              <a:rPr lang="en-GB" altLang="en-US" i="1" dirty="0"/>
              <a:t>et al.</a:t>
            </a:r>
            <a:r>
              <a:rPr lang="en-GB" altLang="en-US" dirty="0"/>
              <a:t> </a:t>
            </a:r>
            <a:r>
              <a:rPr lang="en-GB" altLang="en-US" dirty="0" smtClean="0"/>
              <a:t>(2006)</a:t>
            </a:r>
          </a:p>
          <a:p>
            <a:pPr>
              <a:buFontTx/>
              <a:buNone/>
            </a:pPr>
            <a:r>
              <a:rPr lang="en-GB" altLang="en-US" dirty="0" smtClean="0"/>
              <a:t>Using coordinated aircraft data (EUCREX) and 3 GHz scans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 smtClean="0"/>
              <a:t>Fit to Z and </a:t>
            </a:r>
          </a:p>
          <a:p>
            <a:pPr>
              <a:buFontTx/>
              <a:buNone/>
            </a:pPr>
            <a:r>
              <a:rPr lang="en-GB" altLang="en-US" dirty="0"/>
              <a:t>	</a:t>
            </a:r>
            <a:r>
              <a:rPr lang="en-GB" altLang="en-US" dirty="0" smtClean="0"/>
              <a:t>temperature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sz="4400" dirty="0"/>
              <a:t>35 GHz</a:t>
            </a:r>
          </a:p>
        </p:txBody>
      </p:sp>
    </p:spTree>
    <p:extLst>
      <p:ext uri="{BB962C8B-B14F-4D97-AF65-F5344CB8AC3E}">
        <p14:creationId xmlns:p14="http://schemas.microsoft.com/office/powerpoint/2010/main" val="85689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1544" y="919262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Method of </a:t>
            </a:r>
            <a:r>
              <a:rPr lang="en-GB" altLang="en-US" dirty="0" smtClean="0"/>
              <a:t>Hogan </a:t>
            </a:r>
            <a:r>
              <a:rPr lang="en-GB" altLang="en-US" i="1" dirty="0"/>
              <a:t>et al.</a:t>
            </a:r>
            <a:r>
              <a:rPr lang="en-GB" altLang="en-US" dirty="0"/>
              <a:t> </a:t>
            </a:r>
            <a:r>
              <a:rPr lang="en-GB" altLang="en-US" dirty="0" smtClean="0"/>
              <a:t>(2006)</a:t>
            </a:r>
          </a:p>
          <a:p>
            <a:pPr>
              <a:buFontTx/>
              <a:buNone/>
            </a:pPr>
            <a:r>
              <a:rPr lang="en-GB" altLang="en-US" dirty="0" smtClean="0"/>
              <a:t>Using coordinated aircraft data (EUCREX) and 3 GHz scans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 smtClean="0"/>
              <a:t>Fit to Z and </a:t>
            </a:r>
          </a:p>
          <a:p>
            <a:pPr>
              <a:buFontTx/>
              <a:buNone/>
            </a:pPr>
            <a:r>
              <a:rPr lang="en-GB" altLang="en-US" dirty="0"/>
              <a:t>	</a:t>
            </a:r>
            <a:r>
              <a:rPr lang="en-GB" altLang="en-US" dirty="0" smtClean="0"/>
              <a:t>temperature</a:t>
            </a:r>
          </a:p>
          <a:p>
            <a:pPr>
              <a:buFontTx/>
              <a:buNone/>
            </a:pPr>
            <a:endParaRPr lang="en-GB" altLang="en-US" dirty="0" smtClean="0"/>
          </a:p>
          <a:p>
            <a:pPr>
              <a:buFontTx/>
              <a:buNone/>
            </a:pPr>
            <a:r>
              <a:rPr lang="en-GB" altLang="en-US" sz="4400" dirty="0"/>
              <a:t>94 GHz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"/>
          <a:stretch/>
        </p:blipFill>
        <p:spPr>
          <a:xfrm>
            <a:off x="4188000" y="1656000"/>
            <a:ext cx="5997552" cy="5256584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392144" y="112789"/>
            <a:ext cx="3275856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en-US" kern="0"/>
              <a:t>Ice water content</a:t>
            </a:r>
            <a:endParaRPr lang="en-GB" altLang="en-US" kern="0" dirty="0"/>
          </a:p>
        </p:txBody>
      </p:sp>
    </p:spTree>
    <p:extLst>
      <p:ext uri="{BB962C8B-B14F-4D97-AF65-F5344CB8AC3E}">
        <p14:creationId xmlns:p14="http://schemas.microsoft.com/office/powerpoint/2010/main" val="13228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392144" y="112789"/>
            <a:ext cx="3275856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en-US" kern="0"/>
              <a:t>Ice water content</a:t>
            </a:r>
            <a:endParaRPr lang="en-GB" altLang="en-US" kern="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55476" r="61146" b="812"/>
          <a:stretch/>
        </p:blipFill>
        <p:spPr>
          <a:xfrm>
            <a:off x="1811383" y="940526"/>
            <a:ext cx="8060706" cy="5155474"/>
          </a:xfrm>
        </p:spPr>
      </p:pic>
    </p:spTree>
    <p:extLst>
      <p:ext uri="{BB962C8B-B14F-4D97-AF65-F5344CB8AC3E}">
        <p14:creationId xmlns:p14="http://schemas.microsoft.com/office/powerpoint/2010/main" val="154774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392144" y="112789"/>
            <a:ext cx="3275856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en-US" kern="0"/>
              <a:t>Ice water content</a:t>
            </a:r>
            <a:endParaRPr lang="en-GB" altLang="en-US" kern="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t="25908" r="63329" b="558"/>
          <a:stretch/>
        </p:blipFill>
        <p:spPr>
          <a:xfrm>
            <a:off x="365760" y="870858"/>
            <a:ext cx="4005943" cy="4580708"/>
          </a:xfrm>
        </p:spPr>
      </p:pic>
      <p:pic>
        <p:nvPicPr>
          <p:cNvPr id="7" name="Content Placeholder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4" t="1654" r="-68"/>
          <a:stretch/>
        </p:blipFill>
        <p:spPr>
          <a:xfrm>
            <a:off x="4902926" y="682701"/>
            <a:ext cx="682752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7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7904164" y="214313"/>
            <a:ext cx="2541587" cy="19875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/>
              <a:t/>
            </a:r>
            <a:br>
              <a:rPr lang="en-GB" altLang="en-US" sz="4000"/>
            </a:br>
            <a:r>
              <a:rPr lang="en-GB" altLang="en-US" sz="4000" i="1"/>
              <a:t>Level 2b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57376" y="2935288"/>
            <a:ext cx="8647113" cy="3573462"/>
          </a:xfrm>
        </p:spPr>
        <p:txBody>
          <a:bodyPr/>
          <a:lstStyle/>
          <a:p>
            <a:pPr marL="336550" indent="-336550">
              <a:buFont typeface="Verdana" panose="020B060403050404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en-US" dirty="0" smtClean="0"/>
              <a:t>Variables on model grid</a:t>
            </a:r>
          </a:p>
          <a:p>
            <a:pPr marL="736600" lvl="1" indent="-279400">
              <a:buClr>
                <a:srgbClr val="002060"/>
              </a:buClr>
              <a:buFont typeface="Comic Sans MS" panose="030F0702030302020204" pitchFamily="66" charset="0"/>
              <a:buChar char="–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altLang="en-US" dirty="0" smtClean="0">
                <a:solidFill>
                  <a:srgbClr val="002060"/>
                </a:solidFill>
                <a:latin typeface="Calibri" panose="020F0502020204030204" pitchFamily="34" charset="0"/>
              </a:rPr>
              <a:t>Averaged horizontally and vertically to grid of </a:t>
            </a:r>
            <a:r>
              <a:rPr lang="en-GB" altLang="en-US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each</a:t>
            </a:r>
            <a:r>
              <a:rPr lang="en-GB" altLang="en-US" dirty="0" smtClean="0">
                <a:solidFill>
                  <a:srgbClr val="002060"/>
                </a:solidFill>
                <a:latin typeface="Calibri" panose="020F0502020204030204" pitchFamily="34" charset="0"/>
              </a:rPr>
              <a:t> model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233363"/>
            <a:ext cx="56419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Oval 4"/>
          <p:cNvSpPr>
            <a:spLocks noChangeArrowheads="1"/>
          </p:cNvSpPr>
          <p:nvPr/>
        </p:nvSpPr>
        <p:spPr bwMode="auto">
          <a:xfrm>
            <a:off x="5284788" y="558800"/>
            <a:ext cx="1014412" cy="1962150"/>
          </a:xfrm>
          <a:prstGeom prst="ellipse">
            <a:avLst/>
          </a:prstGeom>
          <a:noFill/>
          <a:ln w="2556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en-US"/>
          </a:p>
        </p:txBody>
      </p:sp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" b="46756"/>
          <a:stretch>
            <a:fillRect/>
          </a:stretch>
        </p:blipFill>
        <p:spPr bwMode="auto">
          <a:xfrm>
            <a:off x="1547813" y="3727451"/>
            <a:ext cx="8832850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150" b="467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29214"/>
            <a:ext cx="88582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2542"/>
          <a:stretch>
            <a:fillRect/>
          </a:stretch>
        </p:blipFill>
        <p:spPr bwMode="auto">
          <a:xfrm>
            <a:off x="7880351" y="377825"/>
            <a:ext cx="2517775" cy="108585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58" b="254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828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376" y="1004889"/>
            <a:ext cx="8647113" cy="5495925"/>
          </a:xfrm>
        </p:spPr>
        <p:txBody>
          <a:bodyPr/>
          <a:lstStyle/>
          <a:p>
            <a:pPr lvl="1">
              <a:buFontTx/>
              <a:buNone/>
            </a:pPr>
            <a:r>
              <a:rPr lang="en-GB" altLang="en-US" sz="2000" dirty="0"/>
              <a:t>Doppler radar and </a:t>
            </a:r>
            <a:r>
              <a:rPr lang="en-GB" altLang="en-US" sz="2000" dirty="0" err="1"/>
              <a:t>lidar</a:t>
            </a:r>
            <a:r>
              <a:rPr lang="en-GB" altLang="en-US" sz="2000" dirty="0"/>
              <a:t> - 4 observables</a:t>
            </a:r>
            <a:r>
              <a:rPr lang="en-GB" altLang="en-US" sz="2000" baseline="-25000" dirty="0"/>
              <a:t>  </a:t>
            </a:r>
            <a:r>
              <a:rPr lang="en-GB" altLang="en-US" sz="2000" dirty="0"/>
              <a:t>(O’Connor </a:t>
            </a:r>
            <a:r>
              <a:rPr lang="en-GB" altLang="en-US" sz="2000" i="1" dirty="0"/>
              <a:t>et al</a:t>
            </a:r>
            <a:r>
              <a:rPr lang="en-GB" altLang="en-US" sz="2000" dirty="0"/>
              <a:t>. 2005)</a:t>
            </a:r>
            <a:endParaRPr lang="en-GB" altLang="en-US" sz="2000" baseline="-25000" dirty="0"/>
          </a:p>
          <a:p>
            <a:pPr lvl="2"/>
            <a:r>
              <a:rPr lang="en-GB" altLang="en-US" dirty="0"/>
              <a:t>Radar/</a:t>
            </a:r>
            <a:r>
              <a:rPr lang="en-GB" altLang="en-US" dirty="0" err="1"/>
              <a:t>lidar</a:t>
            </a:r>
            <a:r>
              <a:rPr lang="en-GB" altLang="en-US" dirty="0"/>
              <a:t> ratio provides information on particle size</a:t>
            </a:r>
          </a:p>
        </p:txBody>
      </p:sp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032104" y="116632"/>
            <a:ext cx="3635896" cy="569912"/>
          </a:xfrm>
        </p:spPr>
        <p:txBody>
          <a:bodyPr>
            <a:normAutofit fontScale="90000"/>
          </a:bodyPr>
          <a:lstStyle/>
          <a:p>
            <a:r>
              <a:rPr lang="en-GB" altLang="en-US" dirty="0"/>
              <a:t>Drizzle below cloud</a:t>
            </a:r>
          </a:p>
        </p:txBody>
      </p:sp>
      <p:pic>
        <p:nvPicPr>
          <p:cNvPr id="480260" name="Picture 4" descr="20010911_ZbetaVwid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/>
          <a:stretch>
            <a:fillRect/>
          </a:stretch>
        </p:blipFill>
        <p:spPr bwMode="auto">
          <a:xfrm>
            <a:off x="2567608" y="1829669"/>
            <a:ext cx="7323138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1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376" y="1004889"/>
            <a:ext cx="8647113" cy="5495925"/>
          </a:xfrm>
        </p:spPr>
        <p:txBody>
          <a:bodyPr/>
          <a:lstStyle/>
          <a:p>
            <a:pPr lvl="1">
              <a:buFontTx/>
              <a:buNone/>
            </a:pPr>
            <a:r>
              <a:rPr lang="en-GB" altLang="en-US" sz="2000" dirty="0"/>
              <a:t>Doppler radar and </a:t>
            </a:r>
            <a:r>
              <a:rPr lang="en-GB" altLang="en-US" sz="2000" dirty="0" err="1"/>
              <a:t>lidar</a:t>
            </a:r>
            <a:r>
              <a:rPr lang="en-GB" altLang="en-US" sz="2000" dirty="0"/>
              <a:t> - 4 observables</a:t>
            </a:r>
            <a:r>
              <a:rPr lang="en-GB" altLang="en-US" sz="2000" baseline="-25000" dirty="0"/>
              <a:t>  </a:t>
            </a:r>
            <a:r>
              <a:rPr lang="en-GB" altLang="en-US" sz="2000" dirty="0"/>
              <a:t>(O’Connor </a:t>
            </a:r>
            <a:r>
              <a:rPr lang="en-GB" altLang="en-US" sz="2000" i="1" dirty="0"/>
              <a:t>et al</a:t>
            </a:r>
            <a:r>
              <a:rPr lang="en-GB" altLang="en-US" sz="2000" dirty="0"/>
              <a:t>. 2005)</a:t>
            </a:r>
            <a:endParaRPr lang="en-GB" altLang="en-US" sz="2000" baseline="-25000" dirty="0"/>
          </a:p>
          <a:p>
            <a:pPr lvl="2"/>
            <a:r>
              <a:rPr lang="en-GB" altLang="en-US" dirty="0"/>
              <a:t>Radar/</a:t>
            </a:r>
            <a:r>
              <a:rPr lang="en-GB" altLang="en-US" dirty="0" err="1"/>
              <a:t>lidar</a:t>
            </a:r>
            <a:r>
              <a:rPr lang="en-GB" altLang="en-US" dirty="0"/>
              <a:t> ratio provides information on particle size</a:t>
            </a:r>
          </a:p>
          <a:p>
            <a:pPr lvl="2"/>
            <a:endParaRPr lang="en-GB" altLang="en-US" dirty="0"/>
          </a:p>
          <a:p>
            <a:pPr lvl="2"/>
            <a:endParaRPr lang="en-GB" altLang="en-US" dirty="0"/>
          </a:p>
          <a:p>
            <a:pPr lvl="1">
              <a:buFontTx/>
              <a:buNone/>
            </a:pPr>
            <a:r>
              <a:rPr lang="en-GB" altLang="en-US" sz="2000" dirty="0"/>
              <a:t>Retrieve three components of drizzle DSD (N, D, </a:t>
            </a:r>
            <a:r>
              <a:rPr lang="el-GR" altLang="en-US" sz="2000" dirty="0"/>
              <a:t>μ</a:t>
            </a:r>
            <a:r>
              <a:rPr lang="en-GB" altLang="en-US" sz="2000" dirty="0"/>
              <a:t>).</a:t>
            </a:r>
          </a:p>
          <a:p>
            <a:pPr lvl="2"/>
            <a:r>
              <a:rPr lang="en-GB" altLang="en-US" dirty="0"/>
              <a:t>Can then calculate  LWC, LWF and vertical air velocity, w.</a:t>
            </a:r>
          </a:p>
          <a:p>
            <a:pPr lvl="2"/>
            <a:endParaRPr lang="en-GB" altLang="en-US" i="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032104" y="116632"/>
            <a:ext cx="3635896" cy="569912"/>
          </a:xfrm>
        </p:spPr>
        <p:txBody>
          <a:bodyPr>
            <a:normAutofit fontScale="90000"/>
          </a:bodyPr>
          <a:lstStyle/>
          <a:p>
            <a:r>
              <a:rPr lang="en-GB" altLang="en-US" dirty="0"/>
              <a:t>Drizzle below cloud</a:t>
            </a:r>
          </a:p>
        </p:txBody>
      </p:sp>
    </p:spTree>
    <p:extLst>
      <p:ext uri="{BB962C8B-B14F-4D97-AF65-F5344CB8AC3E}">
        <p14:creationId xmlns:p14="http://schemas.microsoft.com/office/powerpoint/2010/main" val="205481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376" y="1004889"/>
            <a:ext cx="8647113" cy="5495925"/>
          </a:xfrm>
        </p:spPr>
        <p:txBody>
          <a:bodyPr/>
          <a:lstStyle/>
          <a:p>
            <a:pPr lvl="1">
              <a:buFontTx/>
              <a:buNone/>
            </a:pPr>
            <a:r>
              <a:rPr lang="en-GB" altLang="en-US" sz="2000" dirty="0"/>
              <a:t>Doppler radar and </a:t>
            </a:r>
            <a:r>
              <a:rPr lang="en-GB" altLang="en-US" sz="2000" dirty="0" err="1"/>
              <a:t>lidar</a:t>
            </a:r>
            <a:r>
              <a:rPr lang="en-GB" altLang="en-US" sz="2000" dirty="0"/>
              <a:t> - 4 observables</a:t>
            </a:r>
            <a:r>
              <a:rPr lang="en-GB" altLang="en-US" sz="2000" baseline="-25000" dirty="0"/>
              <a:t>  </a:t>
            </a:r>
            <a:r>
              <a:rPr lang="en-GB" altLang="en-US" sz="2000" dirty="0"/>
              <a:t>(O’Connor </a:t>
            </a:r>
            <a:r>
              <a:rPr lang="en-GB" altLang="en-US" sz="2000" i="1" dirty="0"/>
              <a:t>et al</a:t>
            </a:r>
            <a:r>
              <a:rPr lang="en-GB" altLang="en-US" sz="2000" dirty="0"/>
              <a:t>. 2005)</a:t>
            </a:r>
            <a:endParaRPr lang="en-GB" altLang="en-US" sz="2000" baseline="-25000" dirty="0"/>
          </a:p>
          <a:p>
            <a:pPr lvl="2"/>
            <a:r>
              <a:rPr lang="en-GB" altLang="en-US" dirty="0"/>
              <a:t>Radar/</a:t>
            </a:r>
            <a:r>
              <a:rPr lang="en-GB" altLang="en-US" dirty="0" err="1"/>
              <a:t>lidar</a:t>
            </a:r>
            <a:r>
              <a:rPr lang="en-GB" altLang="en-US" dirty="0"/>
              <a:t> ratio provides information on particle size</a:t>
            </a:r>
          </a:p>
        </p:txBody>
      </p:sp>
      <p:pic>
        <p:nvPicPr>
          <p:cNvPr id="480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3713" y="1822451"/>
            <a:ext cx="6391279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032104" y="116632"/>
            <a:ext cx="3635896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en-US" kern="0"/>
              <a:t>Drizzle below cloud</a:t>
            </a:r>
            <a:endParaRPr lang="en-GB" altLang="en-US" kern="0" dirty="0"/>
          </a:p>
        </p:txBody>
      </p:sp>
    </p:spTree>
    <p:extLst>
      <p:ext uri="{BB962C8B-B14F-4D97-AF65-F5344CB8AC3E}">
        <p14:creationId xmlns:p14="http://schemas.microsoft.com/office/powerpoint/2010/main" val="11989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Ice sublimation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7</a:t>
            </a:fld>
            <a:endParaRPr lang="fi-FI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97" y="1120303"/>
            <a:ext cx="47990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4825" y="2468563"/>
            <a:ext cx="4656138" cy="34470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Calibri" panose="020F0502020204030204" pitchFamily="34" charset="0"/>
              </a:rPr>
              <a:t>1D model </a:t>
            </a:r>
            <a:r>
              <a:rPr lang="en-US" sz="2000" dirty="0" err="1">
                <a:solidFill>
                  <a:schemeClr val="accent6"/>
                </a:solidFill>
                <a:latin typeface="Calibri" panose="020F0502020204030204" pitchFamily="34" charset="0"/>
              </a:rPr>
              <a:t>initialised</a:t>
            </a:r>
            <a:r>
              <a:rPr lang="en-US" sz="2000" dirty="0">
                <a:solidFill>
                  <a:schemeClr val="accent6"/>
                </a:solidFill>
                <a:latin typeface="Calibri" panose="020F0502020204030204" pitchFamily="34" charset="0"/>
              </a:rPr>
              <a:t> with </a:t>
            </a:r>
            <a:r>
              <a:rPr lang="en-US" sz="2000" dirty="0" err="1">
                <a:solidFill>
                  <a:schemeClr val="accent6"/>
                </a:solidFill>
                <a:latin typeface="Calibri" panose="020F0502020204030204" pitchFamily="34" charset="0"/>
              </a:rPr>
              <a:t>radiosonde</a:t>
            </a:r>
            <a:r>
              <a:rPr lang="en-US" sz="2000" dirty="0">
                <a:solidFill>
                  <a:schemeClr val="accent6"/>
                </a:solidFill>
                <a:latin typeface="Calibri" panose="020F0502020204030204" pitchFamily="34" charset="0"/>
              </a:rPr>
              <a:t> profile of T, p, q</a:t>
            </a:r>
          </a:p>
          <a:p>
            <a:pPr marL="1085850" lvl="1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Similar sublimation depth to observed</a:t>
            </a:r>
          </a:p>
          <a:p>
            <a:pPr marL="1085850" lvl="1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Therefore, model microphysics correct</a:t>
            </a:r>
          </a:p>
          <a:p>
            <a:pPr marL="1085850" lvl="1" indent="-342900">
              <a:buFont typeface="Arial" pitchFamily="34" charset="0"/>
              <a:buChar char="•"/>
              <a:defRPr/>
            </a:pPr>
            <a:endParaRPr 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Calibri" panose="020F0502020204030204" pitchFamily="34" charset="0"/>
              </a:rPr>
              <a:t>NWP model has same microphysics</a:t>
            </a:r>
          </a:p>
          <a:p>
            <a:pPr marL="1085850" lvl="1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Sublimation zone still too deep</a:t>
            </a:r>
          </a:p>
          <a:p>
            <a:pPr marL="1085850" lvl="1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Attributed to errors in RH</a:t>
            </a:r>
          </a:p>
          <a:p>
            <a:pPr marL="1085850" lvl="1" indent="-342900">
              <a:buFont typeface="Arial" pitchFamily="34" charset="0"/>
              <a:buChar char="•"/>
              <a:defRPr/>
            </a:pPr>
            <a:endParaRPr lang="fi-FI" dirty="0">
              <a:latin typeface="Calibri" panose="020F0502020204030204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33"/>
          <a:stretch>
            <a:fillRect/>
          </a:stretch>
        </p:blipFill>
        <p:spPr bwMode="auto">
          <a:xfrm>
            <a:off x="6968338" y="1216093"/>
            <a:ext cx="4471894" cy="445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23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71439"/>
            <a:ext cx="8902700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84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1784351" y="2071688"/>
            <a:ext cx="27400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7025" indent="-3270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9538" algn="l"/>
                <a:tab pos="4368800" algn="l"/>
                <a:tab pos="4818063" algn="l"/>
                <a:tab pos="5267325" algn="l"/>
                <a:tab pos="5716588" algn="l"/>
                <a:tab pos="6165850" algn="l"/>
                <a:tab pos="6615113" algn="l"/>
                <a:tab pos="7064375" algn="l"/>
                <a:tab pos="7513638" algn="l"/>
                <a:tab pos="7962900" algn="l"/>
                <a:tab pos="8412163" algn="l"/>
                <a:tab pos="8861425" algn="l"/>
                <a:tab pos="9310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FF00"/>
              </a:buClr>
              <a:buFont typeface="Verdana" panose="020B0604030504040204" pitchFamily="34" charset="0"/>
              <a:buChar char="•"/>
            </a:pPr>
            <a:r>
              <a:rPr lang="en-GB" altLang="fi-FI" sz="2000" b="0">
                <a:solidFill>
                  <a:srgbClr val="00FF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Truly equitable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endParaRPr lang="en-GB" altLang="fi-FI" sz="2000" b="0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endParaRPr lang="en-GB" altLang="fi-FI" sz="2000" b="0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endParaRPr lang="en-GB" altLang="fi-FI" sz="2000" b="0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FFC000"/>
              </a:buClr>
              <a:buFont typeface="Verdana" panose="020B0604030504040204" pitchFamily="34" charset="0"/>
              <a:buChar char="•"/>
            </a:pPr>
            <a:r>
              <a:rPr lang="en-GB" altLang="fi-FI" sz="2000" b="0">
                <a:solidFill>
                  <a:srgbClr val="FFC0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Asymptotically equitable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endParaRPr lang="en-GB" altLang="fi-FI" sz="2000" b="0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endParaRPr lang="en-GB" altLang="fi-FI" sz="2000" b="0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endParaRPr lang="en-GB" altLang="fi-FI" sz="2000" b="0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None/>
            </a:pPr>
            <a:endParaRPr lang="en-GB" altLang="fi-FI" sz="2000" b="0">
              <a:solidFill>
                <a:srgbClr val="000000"/>
              </a:solidFill>
              <a:latin typeface="Verdana" panose="020B0604030504040204" pitchFamily="34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Verdana" panose="020B0604030504040204" pitchFamily="34" charset="0"/>
              <a:buChar char="•"/>
            </a:pPr>
            <a:r>
              <a:rPr lang="en-GB" altLang="fi-FI" sz="2000" b="0">
                <a:solidFill>
                  <a:srgbClr val="FF0000"/>
                </a:solidFill>
                <a:latin typeface="Verdana" panose="020B0604030504040204" pitchFamily="34" charset="0"/>
                <a:ea typeface="DejaVu Sans" charset="0"/>
                <a:cs typeface="DejaVu Sans" charset="0"/>
              </a:rPr>
              <a:t>Not equitable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9" y="652464"/>
            <a:ext cx="5932487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1758950" y="1"/>
            <a:ext cx="86233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4400" b="0">
                <a:solidFill>
                  <a:srgbClr val="0000CC"/>
                </a:solidFill>
                <a:latin typeface="Impact" panose="020B0806030902050204" pitchFamily="34" charset="0"/>
                <a:ea typeface="DejaVu Sans" charset="0"/>
                <a:cs typeface="DejaVu Sans" charset="0"/>
              </a:rPr>
              <a:t>Properties of various measures</a:t>
            </a:r>
          </a:p>
        </p:txBody>
      </p:sp>
      <p:sp>
        <p:nvSpPr>
          <p:cNvPr id="56325" name="AutoShape 4"/>
          <p:cNvSpPr>
            <a:spLocks/>
          </p:cNvSpPr>
          <p:nvPr/>
        </p:nvSpPr>
        <p:spPr bwMode="auto">
          <a:xfrm>
            <a:off x="4219575" y="1785938"/>
            <a:ext cx="273050" cy="1071562"/>
          </a:xfrm>
          <a:prstGeom prst="leftBrace">
            <a:avLst>
              <a:gd name="adj1" fmla="val 8303"/>
              <a:gd name="adj2" fmla="val 50000"/>
            </a:avLst>
          </a:prstGeom>
          <a:noFill/>
          <a:ln w="2232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56326" name="AutoShape 5"/>
          <p:cNvSpPr>
            <a:spLocks/>
          </p:cNvSpPr>
          <p:nvPr/>
        </p:nvSpPr>
        <p:spPr bwMode="auto">
          <a:xfrm>
            <a:off x="4213225" y="2892425"/>
            <a:ext cx="292100" cy="2116138"/>
          </a:xfrm>
          <a:prstGeom prst="leftBrace">
            <a:avLst>
              <a:gd name="adj1" fmla="val 8318"/>
              <a:gd name="adj2" fmla="val 50000"/>
            </a:avLst>
          </a:prstGeom>
          <a:noFill/>
          <a:ln w="2232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56327" name="AutoShape 6"/>
          <p:cNvSpPr>
            <a:spLocks/>
          </p:cNvSpPr>
          <p:nvPr/>
        </p:nvSpPr>
        <p:spPr bwMode="auto">
          <a:xfrm>
            <a:off x="4240213" y="5092701"/>
            <a:ext cx="265112" cy="1520825"/>
          </a:xfrm>
          <a:prstGeom prst="leftBrace">
            <a:avLst>
              <a:gd name="adj1" fmla="val 8366"/>
              <a:gd name="adj2" fmla="val 50000"/>
            </a:avLst>
          </a:prstGeom>
          <a:noFill/>
          <a:ln w="22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30436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46" y="3000198"/>
            <a:ext cx="2504096" cy="25040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C8671012-C2A3-5CD6-A677-DE9FFB31D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Ground-based</a:t>
            </a:r>
            <a:r>
              <a:rPr lang="fi-FI" dirty="0" smtClean="0"/>
              <a:t> </a:t>
            </a:r>
            <a:r>
              <a:rPr lang="fi-FI" dirty="0" err="1" smtClean="0"/>
              <a:t>cloud</a:t>
            </a:r>
            <a:r>
              <a:rPr lang="fi-FI" dirty="0" smtClean="0"/>
              <a:t> </a:t>
            </a:r>
            <a:r>
              <a:rPr lang="fi-FI" dirty="0" err="1" smtClean="0"/>
              <a:t>profiling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t="4364" r="22320" b="14073"/>
          <a:stretch/>
        </p:blipFill>
        <p:spPr>
          <a:xfrm>
            <a:off x="2080301" y="2903620"/>
            <a:ext cx="1992087" cy="2055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t="25152" r="50847" b="19925"/>
          <a:stretch/>
        </p:blipFill>
        <p:spPr>
          <a:xfrm>
            <a:off x="5774395" y="645553"/>
            <a:ext cx="1553482" cy="2069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3" t="30415" r="34305" b="21631"/>
          <a:stretch/>
        </p:blipFill>
        <p:spPr>
          <a:xfrm>
            <a:off x="9335313" y="3729327"/>
            <a:ext cx="2565046" cy="2503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4" y="650709"/>
            <a:ext cx="2064773" cy="2064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7"/>
          <a:stretch/>
        </p:blipFill>
        <p:spPr>
          <a:xfrm>
            <a:off x="114644" y="2899466"/>
            <a:ext cx="1991013" cy="18301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19535" r="13333"/>
          <a:stretch/>
        </p:blipFill>
        <p:spPr>
          <a:xfrm>
            <a:off x="114644" y="4730705"/>
            <a:ext cx="2339316" cy="19179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14" y="650709"/>
            <a:ext cx="2064774" cy="20647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42" y="3000198"/>
            <a:ext cx="1469606" cy="36544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0"/>
          <a:stretch/>
        </p:blipFill>
        <p:spPr>
          <a:xfrm>
            <a:off x="4522346" y="4755022"/>
            <a:ext cx="2504096" cy="18935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"/>
          <a:stretch/>
        </p:blipFill>
        <p:spPr>
          <a:xfrm>
            <a:off x="4503179" y="635997"/>
            <a:ext cx="1291178" cy="20751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55" y="4958650"/>
            <a:ext cx="1730633" cy="16787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25152" r="21453" b="22982"/>
          <a:stretch/>
        </p:blipFill>
        <p:spPr>
          <a:xfrm>
            <a:off x="7200905" y="657727"/>
            <a:ext cx="1295143" cy="20533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13" y="884920"/>
            <a:ext cx="2565046" cy="284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Ground-based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remote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sensing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fi-FI" dirty="0" err="1" smtClean="0">
                <a:solidFill>
                  <a:schemeClr val="accent1">
                    <a:lumMod val="75000"/>
                  </a:schemeClr>
                </a:solidFill>
              </a:rPr>
              <a:t>clouds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9</a:t>
            </a:fld>
            <a:endParaRPr lang="fi-FI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2" t="32080" r="19595" b="37986"/>
          <a:stretch/>
        </p:blipFill>
        <p:spPr bwMode="auto">
          <a:xfrm>
            <a:off x="4846777" y="1130993"/>
            <a:ext cx="2222315" cy="201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816" r="23776"/>
          <a:stretch/>
        </p:blipFill>
        <p:spPr>
          <a:xfrm>
            <a:off x="7230792" y="1146470"/>
            <a:ext cx="905162" cy="2010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r="8867"/>
          <a:stretch/>
        </p:blipFill>
        <p:spPr>
          <a:xfrm>
            <a:off x="8334905" y="1130993"/>
            <a:ext cx="2625700" cy="2026288"/>
          </a:xfrm>
          <a:prstGeom prst="rect">
            <a:avLst/>
          </a:prstGeom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677599" y="1624203"/>
            <a:ext cx="2209800" cy="384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b="0" dirty="0">
                <a:latin typeface="+mn-lt"/>
              </a:rPr>
              <a:t>Radar: Z~D</a:t>
            </a:r>
            <a:r>
              <a:rPr lang="en-GB" altLang="fi-FI" b="0" baseline="30000" dirty="0">
                <a:latin typeface="+mn-lt"/>
              </a:rPr>
              <a:t>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1800" b="0" dirty="0">
                <a:solidFill>
                  <a:srgbClr val="CC0000"/>
                </a:solidFill>
                <a:latin typeface="+mn-lt"/>
              </a:rPr>
              <a:t>Sensitive to large particles (ice, drizzle)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b="0" dirty="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sz="800" b="0" dirty="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sz="800" b="0" dirty="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sz="800" b="0" dirty="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sz="800" b="0" dirty="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sz="800" b="0" dirty="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i-FI" b="0" dirty="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b="0" dirty="0">
                <a:latin typeface="+mn-lt"/>
              </a:rPr>
              <a:t>Lidar: </a:t>
            </a:r>
            <a:r>
              <a:rPr lang="el-GR" altLang="fi-FI" b="0" dirty="0" smtClean="0">
                <a:latin typeface="+mn-lt"/>
              </a:rPr>
              <a:t>β</a:t>
            </a:r>
            <a:r>
              <a:rPr lang="en-GB" altLang="fi-FI" b="0" dirty="0" smtClean="0">
                <a:latin typeface="+mn-lt"/>
              </a:rPr>
              <a:t>~D</a:t>
            </a:r>
            <a:r>
              <a:rPr lang="en-GB" altLang="fi-FI" b="0" baseline="30000" dirty="0" smtClean="0">
                <a:latin typeface="+mn-lt"/>
              </a:rPr>
              <a:t>2</a:t>
            </a:r>
            <a:endParaRPr lang="en-GB" altLang="fi-FI" b="0" baseline="30000" dirty="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1800" b="0" dirty="0">
                <a:solidFill>
                  <a:srgbClr val="CC0000"/>
                </a:solidFill>
                <a:latin typeface="+mn-lt"/>
              </a:rPr>
              <a:t>Sensitive to small particles (droplets, aerosol)</a:t>
            </a:r>
          </a:p>
        </p:txBody>
      </p:sp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4573656" y="985736"/>
            <a:ext cx="6629400" cy="5122862"/>
            <a:chOff x="144" y="720"/>
            <a:chExt cx="4176" cy="3227"/>
          </a:xfrm>
        </p:grpSpPr>
        <p:grpSp>
          <p:nvGrpSpPr>
            <p:cNvPr id="18" name="Group 6"/>
            <p:cNvGrpSpPr>
              <a:grpSpLocks noChangeAspect="1"/>
            </p:cNvGrpSpPr>
            <p:nvPr/>
          </p:nvGrpSpPr>
          <p:grpSpPr bwMode="auto">
            <a:xfrm>
              <a:off x="144" y="720"/>
              <a:ext cx="4176" cy="3227"/>
              <a:chOff x="192" y="1008"/>
              <a:chExt cx="4080" cy="3153"/>
            </a:xfrm>
          </p:grpSpPr>
          <p:pic>
            <p:nvPicPr>
              <p:cNvPr id="23" name="Picture 7" descr="19991121_Zh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008"/>
                <a:ext cx="4080" cy="1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8" descr="19991121_lc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2592"/>
                <a:ext cx="4080" cy="1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432" y="3072"/>
              <a:ext cx="100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fi-FI" sz="1800" b="0">
                  <a:solidFill>
                    <a:srgbClr val="CC0000"/>
                  </a:solidFill>
                  <a:latin typeface="Comic Sans MS" panose="030F0702030302020204" pitchFamily="66" charset="0"/>
                </a:rPr>
                <a:t>Detects cloud base</a:t>
              </a: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2160" y="1056"/>
              <a:ext cx="163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fi-FI" sz="1800" b="0">
                  <a:solidFill>
                    <a:srgbClr val="CC0000"/>
                  </a:solidFill>
                  <a:latin typeface="Comic Sans MS" panose="030F0702030302020204" pitchFamily="66" charset="0"/>
                </a:rPr>
                <a:t>Penetrates ice cloud</a:t>
              </a:r>
            </a:p>
          </p:txBody>
        </p:sp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1488" y="2592"/>
              <a:ext cx="1056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fi-FI" sz="1800" b="0">
                  <a:solidFill>
                    <a:srgbClr val="CC0000"/>
                  </a:solidFill>
                  <a:latin typeface="Comic Sans MS" panose="030F0702030302020204" pitchFamily="66" charset="0"/>
                </a:rPr>
                <a:t>Strong echo from liquid clouds</a:t>
              </a: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336" y="1440"/>
              <a:ext cx="110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rgbClr val="80808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fi-FI" sz="1800" b="0">
                  <a:solidFill>
                    <a:srgbClr val="CC0000"/>
                  </a:solidFill>
                  <a:latin typeface="Comic Sans MS" panose="030F0702030302020204" pitchFamily="66" charset="0"/>
                </a:rPr>
                <a:t>Detects cloud top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367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Ilmatieteen laitos">
      <a:dk1>
        <a:srgbClr val="000000"/>
      </a:dk1>
      <a:lt1>
        <a:srgbClr val="FFFFFF"/>
      </a:lt1>
      <a:dk2>
        <a:srgbClr val="2F3092"/>
      </a:dk2>
      <a:lt2>
        <a:srgbClr val="E7E6E6"/>
      </a:lt2>
      <a:accent1>
        <a:srgbClr val="2F3092"/>
      </a:accent1>
      <a:accent2>
        <a:srgbClr val="3A66E2"/>
      </a:accent2>
      <a:accent3>
        <a:srgbClr val="02B8CE"/>
      </a:accent3>
      <a:accent4>
        <a:srgbClr val="52C1A0"/>
      </a:accent4>
      <a:accent5>
        <a:srgbClr val="000000"/>
      </a:accent5>
      <a:accent6>
        <a:srgbClr val="70AD47"/>
      </a:accent6>
      <a:hlink>
        <a:srgbClr val="3A66E2"/>
      </a:hlink>
      <a:folHlink>
        <a:srgbClr val="3A66E2"/>
      </a:folHlink>
    </a:clrScheme>
    <a:fontScheme name="Ilmatieteen laito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L-SteeringGroup-1" id="{152EFF71-8A5C-4778-8B85-9AE0F916ECD3}" vid="{9D1A9C7D-DAA3-40D9-A0BE-5B74AF7E9D8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3762</TotalTime>
  <Words>1990</Words>
  <Application>Microsoft Office PowerPoint</Application>
  <PresentationFormat>Widescreen</PresentationFormat>
  <Paragraphs>445</Paragraphs>
  <Slides>71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4" baseType="lpstr">
      <vt:lpstr>Arial</vt:lpstr>
      <vt:lpstr>Arial Black</vt:lpstr>
      <vt:lpstr>Arial Narrow</vt:lpstr>
      <vt:lpstr>Calibri</vt:lpstr>
      <vt:lpstr>Comic Sans MS</vt:lpstr>
      <vt:lpstr>DejaVu Sans</vt:lpstr>
      <vt:lpstr>Franklin Gothic Book</vt:lpstr>
      <vt:lpstr>Gill Sans MT</vt:lpstr>
      <vt:lpstr>Impact</vt:lpstr>
      <vt:lpstr>Times New Roman</vt:lpstr>
      <vt:lpstr>Verdana</vt:lpstr>
      <vt:lpstr>Wingdings</vt:lpstr>
      <vt:lpstr>Office-teema</vt:lpstr>
      <vt:lpstr>Ground-based remote sensing of clouds</vt:lpstr>
      <vt:lpstr>Ground-based cloud profiling</vt:lpstr>
      <vt:lpstr>Evaluation of cloud microphysics in NWP  and climate models using radar and lidar</vt:lpstr>
      <vt:lpstr>Ice sublimation rate</vt:lpstr>
      <vt:lpstr>Ice sublimation rate</vt:lpstr>
      <vt:lpstr>Ice sublimation rate</vt:lpstr>
      <vt:lpstr>Ice sublimation rate</vt:lpstr>
      <vt:lpstr>Ground-based cloud profiling</vt:lpstr>
      <vt:lpstr>Ground-based remote sensing of clouds</vt:lpstr>
      <vt:lpstr>Terminal Fall Velocity (Beard et al., 1976)</vt:lpstr>
      <vt:lpstr>PowerPoint Presentation</vt:lpstr>
      <vt:lpstr>PowerPoint Presentation</vt:lpstr>
      <vt:lpstr>Ground-based cloud profiling</vt:lpstr>
      <vt:lpstr>PowerPoint Presentation</vt:lpstr>
      <vt:lpstr>PowerPoint Presentation</vt:lpstr>
      <vt:lpstr>  Level 1c</vt:lpstr>
      <vt:lpstr>  Level 2a</vt:lpstr>
      <vt:lpstr>  Level 2a</vt:lpstr>
      <vt:lpstr>  Level 2b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Composites: ECMWF, Lindenberg</vt:lpstr>
      <vt:lpstr>Composites: ECMWF, Lindenberg</vt:lpstr>
      <vt:lpstr>Composites: ECMWF, Lindenberg</vt:lpstr>
      <vt:lpstr>Composites: ECMWF, Lindenberg</vt:lpstr>
      <vt:lpstr>PowerPoint Presentation</vt:lpstr>
      <vt:lpstr>PowerPoint Presentation</vt:lpstr>
      <vt:lpstr>Decade of NWP forecast skill at Lindenberg</vt:lpstr>
      <vt:lpstr>PowerPoint Presentation</vt:lpstr>
      <vt:lpstr>Forecast Lead-time</vt:lpstr>
      <vt:lpstr>PowerPoint Presentation</vt:lpstr>
      <vt:lpstr>Focus on Harmonie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CLU: cloud profiling data portal</vt:lpstr>
      <vt:lpstr>ACTRIS cloud profiling</vt:lpstr>
      <vt:lpstr>PowerPoint Presentation</vt:lpstr>
      <vt:lpstr>PowerPoint Presentation</vt:lpstr>
      <vt:lpstr>Ground-based cloud profiling</vt:lpstr>
      <vt:lpstr>PowerPoint Presentation</vt:lpstr>
      <vt:lpstr>PowerPoint Presentation</vt:lpstr>
      <vt:lpstr>PowerPoint Presentation</vt:lpstr>
      <vt:lpstr>PowerPoint Presentation</vt:lpstr>
      <vt:lpstr>Outlook</vt:lpstr>
      <vt:lpstr>PowerPoint Presentation</vt:lpstr>
      <vt:lpstr>  Level 2a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Level 2a</vt:lpstr>
      <vt:lpstr>  Level 2a</vt:lpstr>
      <vt:lpstr>Ice water content</vt:lpstr>
      <vt:lpstr>PowerPoint Presentation</vt:lpstr>
      <vt:lpstr>PowerPoint Presentation</vt:lpstr>
      <vt:lpstr>PowerPoint Presentation</vt:lpstr>
      <vt:lpstr>  Level 2b</vt:lpstr>
      <vt:lpstr>Drizzle below cloud</vt:lpstr>
      <vt:lpstr>Drizzle below cloud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Tommi Mäkelä</dc:creator>
  <cp:lastModifiedBy>O'Connor Ewan (FMI)</cp:lastModifiedBy>
  <cp:revision>166</cp:revision>
  <dcterms:created xsi:type="dcterms:W3CDTF">2018-12-11T06:21:00Z</dcterms:created>
  <dcterms:modified xsi:type="dcterms:W3CDTF">2024-06-28T10:58:31Z</dcterms:modified>
</cp:coreProperties>
</file>